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sldIdLst>
    <p:sldId id="256" r:id="rId2"/>
    <p:sldId id="257" r:id="rId3"/>
    <p:sldId id="330" r:id="rId4"/>
    <p:sldId id="327" r:id="rId5"/>
    <p:sldId id="321" r:id="rId6"/>
    <p:sldId id="349" r:id="rId7"/>
    <p:sldId id="350" r:id="rId8"/>
    <p:sldId id="331" r:id="rId9"/>
    <p:sldId id="328" r:id="rId10"/>
    <p:sldId id="347" r:id="rId11"/>
    <p:sldId id="348" r:id="rId12"/>
    <p:sldId id="351" r:id="rId13"/>
    <p:sldId id="322" r:id="rId14"/>
    <p:sldId id="352" r:id="rId15"/>
    <p:sldId id="353" r:id="rId16"/>
    <p:sldId id="355" r:id="rId17"/>
    <p:sldId id="356" r:id="rId18"/>
    <p:sldId id="324" r:id="rId19"/>
    <p:sldId id="357" r:id="rId20"/>
    <p:sldId id="338" r:id="rId21"/>
    <p:sldId id="339" r:id="rId22"/>
    <p:sldId id="365" r:id="rId23"/>
    <p:sldId id="341" r:id="rId24"/>
    <p:sldId id="364" r:id="rId25"/>
    <p:sldId id="358" r:id="rId26"/>
    <p:sldId id="342" r:id="rId27"/>
    <p:sldId id="333" r:id="rId28"/>
    <p:sldId id="334" r:id="rId29"/>
    <p:sldId id="336" r:id="rId30"/>
    <p:sldId id="366" r:id="rId31"/>
    <p:sldId id="367" r:id="rId32"/>
    <p:sldId id="359" r:id="rId33"/>
    <p:sldId id="361" r:id="rId34"/>
    <p:sldId id="362" r:id="rId35"/>
    <p:sldId id="360" r:id="rId36"/>
    <p:sldId id="363" r:id="rId37"/>
    <p:sldId id="27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2964A2-580F-4957-8D50-2788E04DBE2B}" type="datetimeFigureOut">
              <a:rPr lang="en-US" smtClean="0"/>
              <a:t>12/10/2016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56ADF5-3A5C-4F42-B485-28DC1D6C0E61}" type="slidenum">
              <a:rPr lang="en-US" smtClean="0"/>
              <a:t>‹#›</a:t>
            </a:fld>
            <a:endParaRPr lang="en-US"/>
          </a:p>
        </p:txBody>
      </p:sp>
    </p:spTree>
    <p:extLst>
      <p:ext uri="{BB962C8B-B14F-4D97-AF65-F5344CB8AC3E}">
        <p14:creationId xmlns:p14="http://schemas.microsoft.com/office/powerpoint/2010/main" val="2654315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12/10/2016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12/10/2016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12/10/2016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12/10/2016</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12/10/2016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otto.strikingly.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57676" y="221361"/>
            <a:ext cx="2901755" cy="175432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rgbClr val="FF0000"/>
                </a:solidFill>
                <a:effectLst/>
              </a:rPr>
              <a:t>Otto the</a:t>
            </a:r>
          </a:p>
          <a:p>
            <a:pPr algn="ctr"/>
            <a:r>
              <a:rPr lang="en-US" sz="5400" b="1" dirty="0">
                <a:ln/>
                <a:solidFill>
                  <a:srgbClr val="FF0000"/>
                </a:solidFill>
              </a:rPr>
              <a:t>Robot</a:t>
            </a:r>
            <a:endParaRPr lang="en-US" sz="5400" b="1" cap="none" spc="0" dirty="0">
              <a:ln/>
              <a:solidFill>
                <a:srgbClr val="FF0000"/>
              </a:solidFill>
              <a:effectLst/>
            </a:endParaRPr>
          </a:p>
        </p:txBody>
      </p:sp>
      <p:sp>
        <p:nvSpPr>
          <p:cNvPr id="7" name="TextBox 6"/>
          <p:cNvSpPr txBox="1"/>
          <p:nvPr/>
        </p:nvSpPr>
        <p:spPr>
          <a:xfrm>
            <a:off x="7369793" y="775359"/>
            <a:ext cx="2071091" cy="1200329"/>
          </a:xfrm>
          <a:prstGeom prst="rect">
            <a:avLst/>
          </a:prstGeom>
          <a:noFill/>
        </p:spPr>
        <p:txBody>
          <a:bodyPr wrap="square" rtlCol="0">
            <a:spAutoFit/>
          </a:bodyPr>
          <a:lstStyle/>
          <a:p>
            <a:r>
              <a:rPr lang="en-US" sz="2400" dirty="0"/>
              <a:t>Samuel </a:t>
            </a:r>
            <a:r>
              <a:rPr lang="en-US" sz="2400" dirty="0" err="1"/>
              <a:t>Lum</a:t>
            </a:r>
            <a:endParaRPr lang="en-US" sz="2400" dirty="0"/>
          </a:p>
          <a:p>
            <a:r>
              <a:rPr lang="en-US" sz="2400" dirty="0"/>
              <a:t>Luan </a:t>
            </a:r>
            <a:r>
              <a:rPr lang="en-US" sz="2400" dirty="0" err="1"/>
              <a:t>Dinh</a:t>
            </a:r>
            <a:endParaRPr lang="en-US" sz="2400" dirty="0"/>
          </a:p>
          <a:p>
            <a:r>
              <a:rPr lang="en-US" sz="2400" dirty="0"/>
              <a:t>Daniel Waters</a:t>
            </a:r>
          </a:p>
        </p:txBody>
      </p:sp>
      <p:pic>
        <p:nvPicPr>
          <p:cNvPr id="2" name="Picture 1" descr="Screen Shot 2016-12-09 at 10.27.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7095" y="1995954"/>
            <a:ext cx="3301734" cy="4499145"/>
          </a:xfrm>
          <a:prstGeom prst="rect">
            <a:avLst/>
          </a:prstGeom>
        </p:spPr>
      </p:pic>
    </p:spTree>
    <p:extLst>
      <p:ext uri="{BB962C8B-B14F-4D97-AF65-F5344CB8AC3E}">
        <p14:creationId xmlns:p14="http://schemas.microsoft.com/office/powerpoint/2010/main" val="355522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8368" y="368722"/>
            <a:ext cx="632416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3D Design / Printer</a:t>
            </a:r>
          </a:p>
        </p:txBody>
      </p:sp>
      <p:sp>
        <p:nvSpPr>
          <p:cNvPr id="7" name="Rectangle 2"/>
          <p:cNvSpPr>
            <a:spLocks noChangeArrowheads="1"/>
          </p:cNvSpPr>
          <p:nvPr/>
        </p:nvSpPr>
        <p:spPr bwMode="auto">
          <a:xfrm>
            <a:off x="343277" y="1194014"/>
            <a:ext cx="9094338" cy="181588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2800" dirty="0"/>
              <a:t>Once the item has been designed, it is then sent to another program that takes the figure and slices it into 100’s or 1000’s of different layers.  These layers create the blueprint for the printer.</a:t>
            </a:r>
            <a:endParaRPr lang="en-US" altLang="en-US" sz="2800" dirty="0">
              <a:cs typeface="Arial" panose="020B0604020202020204" pitchFamily="34" charset="0"/>
            </a:endParaRPr>
          </a:p>
        </p:txBody>
      </p:sp>
      <p:pic>
        <p:nvPicPr>
          <p:cNvPr id="5" name="Picture 4"/>
          <p:cNvPicPr/>
          <p:nvPr/>
        </p:nvPicPr>
        <p:blipFill>
          <a:blip r:embed="rId2"/>
          <a:stretch>
            <a:fillRect/>
          </a:stretch>
        </p:blipFill>
        <p:spPr>
          <a:xfrm>
            <a:off x="2406033" y="3098202"/>
            <a:ext cx="4678680" cy="3648075"/>
          </a:xfrm>
          <a:prstGeom prst="rect">
            <a:avLst/>
          </a:prstGeom>
        </p:spPr>
      </p:pic>
    </p:spTree>
    <p:extLst>
      <p:ext uri="{BB962C8B-B14F-4D97-AF65-F5344CB8AC3E}">
        <p14:creationId xmlns:p14="http://schemas.microsoft.com/office/powerpoint/2010/main" val="880600"/>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8368" y="368722"/>
            <a:ext cx="632416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3D Design / Printer</a:t>
            </a:r>
          </a:p>
        </p:txBody>
      </p:sp>
      <p:pic>
        <p:nvPicPr>
          <p:cNvPr id="2050" name="Picture 2" descr="https://lh3.googleusercontent.com/V_pOHy7OernfzLPt-xBWlnt6h-CFS9tSAWn5M7oYtZ44qDMwkKEWr-XL2LpUE_kFdHw8LCSEoCFD2U1HY9TajmjXbl9cc1BjM3gwh-uApGSja8PyITC34az0v2awiA4OMnxFzgd3jFRZ_P4tKxT8LCt3Y_Azp4fPmb4lgIHTsu7wVrcNtTnwp9nrGKqJwhwFIjn_dprLpafw7U0BdAomdQ9XVo0UoJXR4TPMvZgZ01Jte85KYa7DemZJUly0jhEurKjxqPH2NLsDDcz7ckfF8vfA3xW9oDfd4H4MaxUO95YAt9OPN7xNRuyjYkUyf6X2fbFRaX06omPTiZVxbI2_dSUlvXeG-lEUlFJkJ1fWvn5MhuLcpz0COdkj2ZdrGRFAwfMxY7h5k4j2W9qtqmVImLAKls3GX5WVvpu8Cye9KEe1OLAbxROmscMhlXakql5LlADMteQEduCwd523gb5M8chlkzIaTWBzSCpOF4MXlnzpqEo0OMhxR-8d-R3Yuevo46ghb9yAWxiuCFP1mOQjTQqjz5UwDNY09U9pKKbzOfOa4xmo0FXguVTvC4T-zjmyZvG65m5OX0oGMGhqaJ3FR4xry4loQ4XyquhngMx2N1hfNqrgjPM6=w1299-h974-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199" y="2498498"/>
            <a:ext cx="5198378" cy="3898107"/>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2"/>
          <p:cNvSpPr>
            <a:spLocks noChangeArrowheads="1"/>
          </p:cNvSpPr>
          <p:nvPr/>
        </p:nvSpPr>
        <p:spPr bwMode="auto">
          <a:xfrm>
            <a:off x="343282" y="1202777"/>
            <a:ext cx="9094338" cy="138499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2800" dirty="0"/>
              <a:t>The printer builds the figure by melting plastic to around 400</a:t>
            </a:r>
            <a:r>
              <a:rPr lang="en-US" altLang="en-US" sz="2800" dirty="0">
                <a:sym typeface="Symbol" panose="05050102010706020507" pitchFamily="18" charset="2"/>
              </a:rPr>
              <a:t>Fahrenheit, and then uses these tiny plastic droplets to build layers.</a:t>
            </a:r>
            <a:endParaRPr lang="en-US" altLang="en-US" sz="2800" dirty="0">
              <a:cs typeface="Arial" panose="020B0604020202020204" pitchFamily="34" charset="0"/>
            </a:endParaRPr>
          </a:p>
        </p:txBody>
      </p:sp>
    </p:spTree>
    <p:extLst>
      <p:ext uri="{BB962C8B-B14F-4D97-AF65-F5344CB8AC3E}">
        <p14:creationId xmlns:p14="http://schemas.microsoft.com/office/powerpoint/2010/main" val="3864531573"/>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18191" y="462667"/>
            <a:ext cx="8281434" cy="175432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Android App</a:t>
            </a:r>
          </a:p>
          <a:p>
            <a:pPr algn="ctr"/>
            <a:r>
              <a:rPr lang="en-US" sz="5400" b="1" dirty="0">
                <a:ln/>
                <a:solidFill>
                  <a:srgbClr val="FF0000"/>
                </a:solidFill>
              </a:rPr>
              <a:t>Arduino Communication</a:t>
            </a:r>
          </a:p>
        </p:txBody>
      </p:sp>
      <p:pic>
        <p:nvPicPr>
          <p:cNvPr id="3" name="Picture 2"/>
          <p:cNvPicPr>
            <a:picLocks noChangeAspect="1"/>
          </p:cNvPicPr>
          <p:nvPr/>
        </p:nvPicPr>
        <p:blipFill>
          <a:blip r:embed="rId2"/>
          <a:stretch>
            <a:fillRect/>
          </a:stretch>
        </p:blipFill>
        <p:spPr>
          <a:xfrm>
            <a:off x="506922" y="2973941"/>
            <a:ext cx="4024001" cy="2889964"/>
          </a:xfrm>
          <a:prstGeom prst="rect">
            <a:avLst/>
          </a:prstGeom>
        </p:spPr>
      </p:pic>
      <p:pic>
        <p:nvPicPr>
          <p:cNvPr id="3074" name="Picture 2" descr="https://lh3.googleusercontent.com/YjJLDL2CYvWDPaDIJMBiOqffLt80-IebDISVB05I4KDijX182G_N-7Lr08iaRyQSQbmT3JaXha9WYpWvAeLQxZ9abOGwKOZ5swDQkGM0ws_r1j-xoMHwWJAN1EusM0j9z1HDhVoj5UX5eq6QNSq6XQNbo0ZQNV4Z57jerunhyuemT3lqP3Of1dL1jXVqQLvI3ZX7uP3AcdAFZoeWuuilQ8HyJWghXXOw-MRByZZbpqgvsw0IfmnH2MgNvlgSQJrKSFK9UR3_ODLZAAF-JRA20fxj_VAahBvoaMkUl8xLc76bROcD_EKbfo0-Ywy_z7cZa8BG00WKc7WOrqfdLOXC1G4yumf-hczHK2OR2Z63g6wfkqEVJF6Gnohh47aLxZ3kEDKfKzmvzyj79LGhS5okUlHQN16lE44NlrI0BsPQ1kahs1lKUReO44CRpP40A2YKDx-g0AFQlJCrJnzF97NZF4FON2JCmFRRhAaWvPgNDxSvUBmwHW2MM5bCrPi-cf3kHVO3L0bk4Nwdp9yWV0Tycwt4gAAETKJcTOOlq5X14N4jzys6wh14jKEYy8Y5GGgK5dLMaXte8wVThdnUvqv0WNRTKjjw47rpmHBqY3v-_whkrBQ8=w548-h974-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4853" y="2290194"/>
            <a:ext cx="2358015" cy="41903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28612316"/>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15875" y="368722"/>
            <a:ext cx="414914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Android App</a:t>
            </a:r>
          </a:p>
        </p:txBody>
      </p:sp>
      <p:sp>
        <p:nvSpPr>
          <p:cNvPr id="7" name="Rectangle 2"/>
          <p:cNvSpPr>
            <a:spLocks noChangeArrowheads="1"/>
          </p:cNvSpPr>
          <p:nvPr/>
        </p:nvSpPr>
        <p:spPr bwMode="auto">
          <a:xfrm>
            <a:off x="411061" y="2153139"/>
            <a:ext cx="9420837" cy="353943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800" i="0" u="none" strike="noStrike" cap="none" normalizeH="0" baseline="0" dirty="0">
                <a:ln>
                  <a:noFill/>
                </a:ln>
                <a:effectLst/>
              </a:rPr>
              <a:t>Android applications are typically</a:t>
            </a:r>
            <a:r>
              <a:rPr kumimoji="0" lang="en-US" altLang="en-US" sz="2800" i="0" u="none" strike="noStrike" cap="none" normalizeH="0" dirty="0">
                <a:ln>
                  <a:noFill/>
                </a:ln>
                <a:effectLst/>
              </a:rPr>
              <a:t> built with Java, and run like most desktop applications with some additional requirements.</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2800" dirty="0"/>
          </a:p>
          <a:p>
            <a:pPr marL="0" marR="0" lvl="0" indent="0" defTabSz="914400" rtl="0" eaLnBrk="0" fontAlgn="base" latinLnBrk="0" hangingPunct="0">
              <a:lnSpc>
                <a:spcPct val="100000"/>
              </a:lnSpc>
              <a:spcBef>
                <a:spcPct val="0"/>
              </a:spcBef>
              <a:spcAft>
                <a:spcPct val="0"/>
              </a:spcAft>
              <a:buClrTx/>
              <a:buSzTx/>
              <a:buFontTx/>
              <a:buNone/>
              <a:tabLst/>
            </a:pPr>
            <a:r>
              <a:rPr lang="en-US" altLang="en-US" sz="2800" dirty="0"/>
              <a:t>For example, Android applications require a GUI, called </a:t>
            </a:r>
            <a:r>
              <a:rPr lang="en-US" altLang="en-US" sz="2800" b="1" dirty="0"/>
              <a:t>layout</a:t>
            </a:r>
            <a:r>
              <a:rPr lang="en-US" altLang="en-US" sz="2800" dirty="0"/>
              <a:t> files, that allows the user to interact with the application.</a:t>
            </a:r>
            <a:endParaRPr kumimoji="0" lang="en-US" altLang="en-US" sz="2800" i="0" u="none" strike="noStrike" cap="none" normalizeH="0" dirty="0">
              <a:ln>
                <a:noFill/>
              </a:ln>
              <a:effectLst/>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2800" i="0" u="none" strike="noStrike" cap="none" normalizeH="0" dirty="0">
              <a:ln>
                <a:noFill/>
              </a:ln>
              <a:effectLst/>
            </a:endParaRPr>
          </a:p>
        </p:txBody>
      </p:sp>
    </p:spTree>
    <p:extLst>
      <p:ext uri="{BB962C8B-B14F-4D97-AF65-F5344CB8AC3E}">
        <p14:creationId xmlns:p14="http://schemas.microsoft.com/office/powerpoint/2010/main" val="1381871502"/>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39215" y="368722"/>
            <a:ext cx="670247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Otto Remote Layout</a:t>
            </a:r>
          </a:p>
        </p:txBody>
      </p:sp>
      <p:pic>
        <p:nvPicPr>
          <p:cNvPr id="5" name="Picture 4"/>
          <p:cNvPicPr/>
          <p:nvPr/>
        </p:nvPicPr>
        <p:blipFill>
          <a:blip r:embed="rId2"/>
          <a:stretch>
            <a:fillRect/>
          </a:stretch>
        </p:blipFill>
        <p:spPr>
          <a:xfrm>
            <a:off x="2164184" y="1444190"/>
            <a:ext cx="2628900" cy="4638675"/>
          </a:xfrm>
          <a:prstGeom prst="rect">
            <a:avLst/>
          </a:prstGeom>
        </p:spPr>
      </p:pic>
      <p:pic>
        <p:nvPicPr>
          <p:cNvPr id="6" name="Picture 5"/>
          <p:cNvPicPr/>
          <p:nvPr/>
        </p:nvPicPr>
        <p:blipFill rotWithShape="1">
          <a:blip r:embed="rId3"/>
          <a:srcRect t="813"/>
          <a:stretch/>
        </p:blipFill>
        <p:spPr bwMode="auto">
          <a:xfrm>
            <a:off x="5493478" y="1434665"/>
            <a:ext cx="2647950" cy="4648200"/>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val="2961430717"/>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88753" y="368722"/>
            <a:ext cx="4203395"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Layout Code</a:t>
            </a:r>
          </a:p>
        </p:txBody>
      </p:sp>
      <p:sp>
        <p:nvSpPr>
          <p:cNvPr id="2" name="Rectangle 1"/>
          <p:cNvSpPr/>
          <p:nvPr/>
        </p:nvSpPr>
        <p:spPr>
          <a:xfrm>
            <a:off x="178965" y="2325171"/>
            <a:ext cx="6096000" cy="2308324"/>
          </a:xfrm>
          <a:prstGeom prst="rect">
            <a:avLst/>
          </a:prstGeom>
        </p:spPr>
        <p:txBody>
          <a:bodyPr>
            <a:spAutoFit/>
          </a:bodyPr>
          <a:lstStyle/>
          <a:p>
            <a:r>
              <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rPr>
              <a:t> &lt;</a:t>
            </a:r>
            <a:r>
              <a:rPr lang="en-US" b="1" dirty="0" err="1">
                <a:solidFill>
                  <a:srgbClr val="000080"/>
                </a:solidFill>
                <a:latin typeface="Calibri" panose="020F0502020204030204" pitchFamily="34" charset="0"/>
                <a:ea typeface="Calibri" panose="020F0502020204030204" pitchFamily="34" charset="0"/>
                <a:cs typeface="Times New Roman" panose="02020603050405020304" pitchFamily="18" charset="0"/>
              </a:rPr>
              <a:t>ImageButton</a:t>
            </a:r>
            <a:br>
              <a:rPr lang="en-US" b="1" dirty="0">
                <a:solidFill>
                  <a:srgbClr val="000080"/>
                </a:solidFill>
                <a:latin typeface="Calibri" panose="020F0502020204030204" pitchFamily="34" charset="0"/>
                <a:ea typeface="Calibri" panose="020F0502020204030204" pitchFamily="34" charset="0"/>
                <a:cs typeface="Times New Roman" panose="02020603050405020304" pitchFamily="18" charset="0"/>
              </a:rPr>
            </a:br>
            <a:r>
              <a:rPr lang="en-US" b="1" dirty="0">
                <a:solidFill>
                  <a:srgbClr val="000080"/>
                </a:solidFill>
                <a:latin typeface="Calibri" panose="020F0502020204030204" pitchFamily="34" charset="0"/>
                <a:ea typeface="Calibri" panose="020F0502020204030204" pitchFamily="34" charset="0"/>
                <a:cs typeface="Times New Roman" panose="02020603050405020304" pitchFamily="18" charset="0"/>
              </a:rPr>
              <a:t>        </a:t>
            </a:r>
            <a:r>
              <a:rPr lang="en-US" b="1" dirty="0" err="1">
                <a:solidFill>
                  <a:srgbClr val="660E7A"/>
                </a:solidFill>
                <a:latin typeface="Calibri" panose="020F0502020204030204" pitchFamily="34" charset="0"/>
                <a:ea typeface="Calibri" panose="020F0502020204030204" pitchFamily="34" charset="0"/>
                <a:cs typeface="Times New Roman" panose="02020603050405020304" pitchFamily="18" charset="0"/>
              </a:rPr>
              <a:t>android</a:t>
            </a:r>
            <a:r>
              <a:rPr lang="en-US" b="1" dirty="0" err="1">
                <a:solidFill>
                  <a:srgbClr val="0000FF"/>
                </a:solidFill>
                <a:latin typeface="Calibri" panose="020F0502020204030204" pitchFamily="34" charset="0"/>
                <a:ea typeface="Calibri" panose="020F0502020204030204" pitchFamily="34" charset="0"/>
                <a:cs typeface="Times New Roman" panose="02020603050405020304" pitchFamily="18" charset="0"/>
              </a:rPr>
              <a:t>:id</a:t>
            </a:r>
            <a:r>
              <a:rPr lang="en-US" b="1" dirty="0">
                <a:solidFill>
                  <a:srgbClr val="0000FF"/>
                </a:solidFill>
                <a:latin typeface="Calibri" panose="020F0502020204030204" pitchFamily="34" charset="0"/>
                <a:ea typeface="Calibri" panose="020F0502020204030204" pitchFamily="34" charset="0"/>
                <a:cs typeface="Times New Roman" panose="02020603050405020304" pitchFamily="18" charset="0"/>
              </a:rPr>
              <a:t>=</a:t>
            </a:r>
            <a: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t>"@+id/</a:t>
            </a:r>
            <a:r>
              <a:rPr lang="en-US" b="1" dirty="0" err="1">
                <a:solidFill>
                  <a:srgbClr val="008000"/>
                </a:solidFill>
                <a:latin typeface="Calibri" panose="020F0502020204030204" pitchFamily="34" charset="0"/>
                <a:ea typeface="Calibri" panose="020F0502020204030204" pitchFamily="34" charset="0"/>
                <a:cs typeface="Times New Roman" panose="02020603050405020304" pitchFamily="18" charset="0"/>
              </a:rPr>
              <a:t>upButton</a:t>
            </a:r>
            <a: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t>"</a:t>
            </a:r>
            <a:b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br>
            <a: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t>        </a:t>
            </a:r>
            <a:r>
              <a:rPr lang="en-US" b="1" dirty="0" err="1">
                <a:solidFill>
                  <a:srgbClr val="660E7A"/>
                </a:solidFill>
                <a:latin typeface="Calibri" panose="020F0502020204030204" pitchFamily="34" charset="0"/>
                <a:ea typeface="Calibri" panose="020F0502020204030204" pitchFamily="34" charset="0"/>
                <a:cs typeface="Times New Roman" panose="02020603050405020304" pitchFamily="18" charset="0"/>
              </a:rPr>
              <a:t>android</a:t>
            </a:r>
            <a:r>
              <a:rPr lang="en-US" b="1" dirty="0" err="1">
                <a:solidFill>
                  <a:srgbClr val="0000FF"/>
                </a:solidFill>
                <a:latin typeface="Calibri" panose="020F0502020204030204" pitchFamily="34" charset="0"/>
                <a:ea typeface="Calibri" panose="020F0502020204030204" pitchFamily="34" charset="0"/>
                <a:cs typeface="Times New Roman" panose="02020603050405020304" pitchFamily="18" charset="0"/>
              </a:rPr>
              <a:t>:layout_width</a:t>
            </a:r>
            <a:r>
              <a:rPr lang="en-US" b="1" dirty="0">
                <a:solidFill>
                  <a:srgbClr val="0000FF"/>
                </a:solidFill>
                <a:latin typeface="Calibri" panose="020F0502020204030204" pitchFamily="34" charset="0"/>
                <a:ea typeface="Calibri" panose="020F0502020204030204" pitchFamily="34" charset="0"/>
                <a:cs typeface="Times New Roman" panose="02020603050405020304" pitchFamily="18" charset="0"/>
              </a:rPr>
              <a:t>=</a:t>
            </a:r>
            <a: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t>"@</a:t>
            </a:r>
            <a:r>
              <a:rPr lang="en-US" b="1" dirty="0" err="1">
                <a:solidFill>
                  <a:srgbClr val="008000"/>
                </a:solidFill>
                <a:latin typeface="Calibri" panose="020F0502020204030204" pitchFamily="34" charset="0"/>
                <a:ea typeface="Calibri" panose="020F0502020204030204" pitchFamily="34" charset="0"/>
                <a:cs typeface="Times New Roman" panose="02020603050405020304" pitchFamily="18" charset="0"/>
              </a:rPr>
              <a:t>dimen</a:t>
            </a:r>
            <a: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t>/</a:t>
            </a:r>
            <a:r>
              <a:rPr lang="en-US" b="1" dirty="0" err="1">
                <a:solidFill>
                  <a:srgbClr val="008000"/>
                </a:solidFill>
                <a:latin typeface="Calibri" panose="020F0502020204030204" pitchFamily="34" charset="0"/>
                <a:ea typeface="Calibri" panose="020F0502020204030204" pitchFamily="34" charset="0"/>
                <a:cs typeface="Times New Roman" panose="02020603050405020304" pitchFamily="18" charset="0"/>
              </a:rPr>
              <a:t>button_width</a:t>
            </a:r>
            <a: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t>"</a:t>
            </a:r>
            <a:b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br>
            <a: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t>        </a:t>
            </a:r>
            <a:r>
              <a:rPr lang="en-US" b="1" dirty="0" err="1">
                <a:solidFill>
                  <a:srgbClr val="660E7A"/>
                </a:solidFill>
                <a:latin typeface="Calibri" panose="020F0502020204030204" pitchFamily="34" charset="0"/>
                <a:ea typeface="Calibri" panose="020F0502020204030204" pitchFamily="34" charset="0"/>
                <a:cs typeface="Times New Roman" panose="02020603050405020304" pitchFamily="18" charset="0"/>
              </a:rPr>
              <a:t>android</a:t>
            </a:r>
            <a:r>
              <a:rPr lang="en-US" b="1" dirty="0" err="1">
                <a:solidFill>
                  <a:srgbClr val="0000FF"/>
                </a:solidFill>
                <a:latin typeface="Calibri" panose="020F0502020204030204" pitchFamily="34" charset="0"/>
                <a:ea typeface="Calibri" panose="020F0502020204030204" pitchFamily="34" charset="0"/>
                <a:cs typeface="Times New Roman" panose="02020603050405020304" pitchFamily="18" charset="0"/>
              </a:rPr>
              <a:t>:layout_height</a:t>
            </a:r>
            <a:r>
              <a:rPr lang="en-US" b="1" dirty="0">
                <a:solidFill>
                  <a:srgbClr val="0000FF"/>
                </a:solidFill>
                <a:latin typeface="Calibri" panose="020F0502020204030204" pitchFamily="34" charset="0"/>
                <a:ea typeface="Calibri" panose="020F0502020204030204" pitchFamily="34" charset="0"/>
                <a:cs typeface="Times New Roman" panose="02020603050405020304" pitchFamily="18" charset="0"/>
              </a:rPr>
              <a:t>=</a:t>
            </a:r>
            <a: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t>"@</a:t>
            </a:r>
            <a:r>
              <a:rPr lang="en-US" b="1" dirty="0" err="1">
                <a:solidFill>
                  <a:srgbClr val="008000"/>
                </a:solidFill>
                <a:latin typeface="Calibri" panose="020F0502020204030204" pitchFamily="34" charset="0"/>
                <a:ea typeface="Calibri" panose="020F0502020204030204" pitchFamily="34" charset="0"/>
                <a:cs typeface="Times New Roman" panose="02020603050405020304" pitchFamily="18" charset="0"/>
              </a:rPr>
              <a:t>dimen</a:t>
            </a:r>
            <a: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t>/</a:t>
            </a:r>
            <a:r>
              <a:rPr lang="en-US" b="1" dirty="0" err="1">
                <a:solidFill>
                  <a:srgbClr val="008000"/>
                </a:solidFill>
                <a:latin typeface="Calibri" panose="020F0502020204030204" pitchFamily="34" charset="0"/>
                <a:ea typeface="Calibri" panose="020F0502020204030204" pitchFamily="34" charset="0"/>
                <a:cs typeface="Times New Roman" panose="02020603050405020304" pitchFamily="18" charset="0"/>
              </a:rPr>
              <a:t>button_height</a:t>
            </a:r>
            <a: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t>"</a:t>
            </a:r>
            <a:b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br>
            <a: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t>        </a:t>
            </a:r>
            <a:r>
              <a:rPr lang="en-US" b="1" dirty="0" err="1">
                <a:solidFill>
                  <a:srgbClr val="660E7A"/>
                </a:solidFill>
                <a:latin typeface="Calibri" panose="020F0502020204030204" pitchFamily="34" charset="0"/>
                <a:ea typeface="Calibri" panose="020F0502020204030204" pitchFamily="34" charset="0"/>
                <a:cs typeface="Times New Roman" panose="02020603050405020304" pitchFamily="18" charset="0"/>
              </a:rPr>
              <a:t>android</a:t>
            </a:r>
            <a:r>
              <a:rPr lang="en-US" b="1" dirty="0" err="1">
                <a:solidFill>
                  <a:srgbClr val="0000FF"/>
                </a:solidFill>
                <a:latin typeface="Calibri" panose="020F0502020204030204" pitchFamily="34" charset="0"/>
                <a:ea typeface="Calibri" panose="020F0502020204030204" pitchFamily="34" charset="0"/>
                <a:cs typeface="Times New Roman" panose="02020603050405020304" pitchFamily="18" charset="0"/>
              </a:rPr>
              <a:t>:layout_below</a:t>
            </a:r>
            <a:r>
              <a:rPr lang="en-US" b="1" dirty="0">
                <a:solidFill>
                  <a:srgbClr val="0000FF"/>
                </a:solidFill>
                <a:latin typeface="Calibri" panose="020F0502020204030204" pitchFamily="34" charset="0"/>
                <a:ea typeface="Calibri" panose="020F0502020204030204" pitchFamily="34" charset="0"/>
                <a:cs typeface="Times New Roman" panose="02020603050405020304" pitchFamily="18" charset="0"/>
              </a:rPr>
              <a:t>=</a:t>
            </a:r>
            <a: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t>"@+id/logo"</a:t>
            </a:r>
            <a:b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br>
            <a: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t>        </a:t>
            </a:r>
            <a:r>
              <a:rPr lang="en-US" b="1" dirty="0" err="1">
                <a:solidFill>
                  <a:srgbClr val="660E7A"/>
                </a:solidFill>
                <a:latin typeface="Calibri" panose="020F0502020204030204" pitchFamily="34" charset="0"/>
                <a:ea typeface="Calibri" panose="020F0502020204030204" pitchFamily="34" charset="0"/>
                <a:cs typeface="Times New Roman" panose="02020603050405020304" pitchFamily="18" charset="0"/>
              </a:rPr>
              <a:t>android</a:t>
            </a:r>
            <a:r>
              <a:rPr lang="en-US" b="1" dirty="0" err="1">
                <a:solidFill>
                  <a:srgbClr val="0000FF"/>
                </a:solidFill>
                <a:latin typeface="Calibri" panose="020F0502020204030204" pitchFamily="34" charset="0"/>
                <a:ea typeface="Calibri" panose="020F0502020204030204" pitchFamily="34" charset="0"/>
                <a:cs typeface="Times New Roman" panose="02020603050405020304" pitchFamily="18" charset="0"/>
              </a:rPr>
              <a:t>:layout_centerHorizontal</a:t>
            </a:r>
            <a:r>
              <a:rPr lang="en-US" b="1" dirty="0">
                <a:solidFill>
                  <a:srgbClr val="0000FF"/>
                </a:solidFill>
                <a:latin typeface="Calibri" panose="020F0502020204030204" pitchFamily="34" charset="0"/>
                <a:ea typeface="Calibri" panose="020F0502020204030204" pitchFamily="34" charset="0"/>
                <a:cs typeface="Times New Roman" panose="02020603050405020304" pitchFamily="18" charset="0"/>
              </a:rPr>
              <a:t>=</a:t>
            </a:r>
            <a: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t>"true"</a:t>
            </a:r>
            <a:b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br>
            <a: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t>        </a:t>
            </a:r>
            <a:r>
              <a:rPr lang="en-US" b="1" dirty="0" err="1">
                <a:solidFill>
                  <a:srgbClr val="660E7A"/>
                </a:solidFill>
                <a:latin typeface="Calibri" panose="020F0502020204030204" pitchFamily="34" charset="0"/>
                <a:ea typeface="Calibri" panose="020F0502020204030204" pitchFamily="34" charset="0"/>
                <a:cs typeface="Times New Roman" panose="02020603050405020304" pitchFamily="18" charset="0"/>
              </a:rPr>
              <a:t>android</a:t>
            </a:r>
            <a:r>
              <a:rPr lang="en-US" b="1" dirty="0" err="1">
                <a:solidFill>
                  <a:srgbClr val="0000FF"/>
                </a:solidFill>
                <a:latin typeface="Calibri" panose="020F0502020204030204" pitchFamily="34" charset="0"/>
                <a:ea typeface="Calibri" panose="020F0502020204030204" pitchFamily="34" charset="0"/>
                <a:cs typeface="Times New Roman" panose="02020603050405020304" pitchFamily="18" charset="0"/>
              </a:rPr>
              <a:t>:background</a:t>
            </a:r>
            <a:r>
              <a:rPr lang="en-US" b="1" dirty="0">
                <a:solidFill>
                  <a:srgbClr val="0000FF"/>
                </a:solidFill>
                <a:latin typeface="Calibri" panose="020F0502020204030204" pitchFamily="34" charset="0"/>
                <a:ea typeface="Calibri" panose="020F0502020204030204" pitchFamily="34" charset="0"/>
                <a:cs typeface="Times New Roman" panose="02020603050405020304" pitchFamily="18" charset="0"/>
              </a:rPr>
              <a:t>=</a:t>
            </a:r>
            <a: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t>"@drawable/</a:t>
            </a:r>
            <a:r>
              <a:rPr lang="en-US" b="1" dirty="0" err="1">
                <a:solidFill>
                  <a:srgbClr val="008000"/>
                </a:solidFill>
                <a:latin typeface="Calibri" panose="020F0502020204030204" pitchFamily="34" charset="0"/>
                <a:ea typeface="Calibri" panose="020F0502020204030204" pitchFamily="34" charset="0"/>
                <a:cs typeface="Times New Roman" panose="02020603050405020304" pitchFamily="18" charset="0"/>
              </a:rPr>
              <a:t>up_selector</a:t>
            </a:r>
            <a: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t>"</a:t>
            </a:r>
            <a:b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br>
            <a: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t>        </a:t>
            </a:r>
            <a:r>
              <a:rPr lang="en-US" b="1" dirty="0" err="1">
                <a:solidFill>
                  <a:srgbClr val="660E7A"/>
                </a:solidFill>
                <a:latin typeface="Calibri" panose="020F0502020204030204" pitchFamily="34" charset="0"/>
                <a:ea typeface="Calibri" panose="020F0502020204030204" pitchFamily="34" charset="0"/>
                <a:cs typeface="Times New Roman" panose="02020603050405020304" pitchFamily="18" charset="0"/>
              </a:rPr>
              <a:t>android</a:t>
            </a:r>
            <a:r>
              <a:rPr lang="en-US" b="1" dirty="0" err="1">
                <a:solidFill>
                  <a:srgbClr val="0000FF"/>
                </a:solidFill>
                <a:latin typeface="Calibri" panose="020F0502020204030204" pitchFamily="34" charset="0"/>
                <a:ea typeface="Calibri" panose="020F0502020204030204" pitchFamily="34" charset="0"/>
                <a:cs typeface="Times New Roman" panose="02020603050405020304" pitchFamily="18" charset="0"/>
              </a:rPr>
              <a:t>:scaleType</a:t>
            </a:r>
            <a:r>
              <a:rPr lang="en-US" b="1" dirty="0">
                <a:solidFill>
                  <a:srgbClr val="0000FF"/>
                </a:solidFill>
                <a:latin typeface="Calibri" panose="020F0502020204030204" pitchFamily="34" charset="0"/>
                <a:ea typeface="Calibri" panose="020F0502020204030204" pitchFamily="34" charset="0"/>
                <a:cs typeface="Times New Roman" panose="02020603050405020304" pitchFamily="18" charset="0"/>
              </a:rPr>
              <a:t>=</a:t>
            </a:r>
            <a: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t>"</a:t>
            </a:r>
            <a:r>
              <a:rPr lang="en-US" b="1" dirty="0" err="1">
                <a:solidFill>
                  <a:srgbClr val="008000"/>
                </a:solidFill>
                <a:latin typeface="Calibri" panose="020F0502020204030204" pitchFamily="34" charset="0"/>
                <a:ea typeface="Calibri" panose="020F0502020204030204" pitchFamily="34" charset="0"/>
                <a:cs typeface="Times New Roman" panose="02020603050405020304" pitchFamily="18" charset="0"/>
              </a:rPr>
              <a:t>centerCrop</a:t>
            </a:r>
            <a:r>
              <a:rPr lang="en-US" b="1" dirty="0">
                <a:solidFill>
                  <a:srgbClr val="008000"/>
                </a:solidFill>
                <a:latin typeface="Calibri" panose="020F0502020204030204" pitchFamily="34" charset="0"/>
                <a:ea typeface="Calibri" panose="020F0502020204030204" pitchFamily="34" charset="0"/>
                <a:cs typeface="Times New Roman" panose="02020603050405020304" pitchFamily="18" charset="0"/>
              </a:rPr>
              <a:t>"</a:t>
            </a:r>
            <a:r>
              <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rPr>
              <a:t>/&gt;</a:t>
            </a:r>
            <a:endParaRPr lang="en-US" dirty="0"/>
          </a:p>
        </p:txBody>
      </p:sp>
      <p:pic>
        <p:nvPicPr>
          <p:cNvPr id="7" name="Picture 6"/>
          <p:cNvPicPr/>
          <p:nvPr/>
        </p:nvPicPr>
        <p:blipFill>
          <a:blip r:embed="rId2"/>
          <a:stretch>
            <a:fillRect/>
          </a:stretch>
        </p:blipFill>
        <p:spPr>
          <a:xfrm>
            <a:off x="6627127" y="1561636"/>
            <a:ext cx="2628900" cy="4638675"/>
          </a:xfrm>
          <a:prstGeom prst="rect">
            <a:avLst/>
          </a:prstGeom>
        </p:spPr>
      </p:pic>
      <p:sp>
        <p:nvSpPr>
          <p:cNvPr id="3" name="Arrow: Right 2"/>
          <p:cNvSpPr/>
          <p:nvPr/>
        </p:nvSpPr>
        <p:spPr>
          <a:xfrm>
            <a:off x="5612235" y="2818701"/>
            <a:ext cx="1837189" cy="660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3808356"/>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1218" y="368722"/>
            <a:ext cx="797846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Arduino Communication</a:t>
            </a:r>
          </a:p>
        </p:txBody>
      </p:sp>
      <p:sp>
        <p:nvSpPr>
          <p:cNvPr id="7" name="Rectangle 2"/>
          <p:cNvSpPr>
            <a:spLocks noChangeArrowheads="1"/>
          </p:cNvSpPr>
          <p:nvPr/>
        </p:nvSpPr>
        <p:spPr bwMode="auto">
          <a:xfrm>
            <a:off x="285226" y="1438001"/>
            <a:ext cx="9420837" cy="2677656"/>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2800" dirty="0"/>
              <a:t>We are using a BLUNO which is an Arduino Uno with built in Bluetooth capabilities</a:t>
            </a:r>
            <a:r>
              <a:rPr kumimoji="0" lang="en-US" altLang="en-US" sz="2800" i="0" u="none" strike="noStrike" cap="none" normalizeH="0" dirty="0">
                <a:ln>
                  <a:noFill/>
                </a:ln>
                <a:effectLst/>
              </a:rPr>
              <a:t>.</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2800" dirty="0"/>
          </a:p>
          <a:p>
            <a:pPr marL="0" marR="0" lvl="0" indent="0" defTabSz="914400" rtl="0" eaLnBrk="0" fontAlgn="base" latinLnBrk="0" hangingPunct="0">
              <a:lnSpc>
                <a:spcPct val="100000"/>
              </a:lnSpc>
              <a:spcBef>
                <a:spcPct val="0"/>
              </a:spcBef>
              <a:spcAft>
                <a:spcPct val="0"/>
              </a:spcAft>
              <a:buClrTx/>
              <a:buSzTx/>
              <a:buFontTx/>
              <a:buNone/>
              <a:tabLst/>
            </a:pPr>
            <a:r>
              <a:rPr lang="en-US" altLang="en-US" sz="2800" dirty="0"/>
              <a:t>The company who makes it, </a:t>
            </a:r>
            <a:r>
              <a:rPr lang="en-US" altLang="en-US" sz="2800" dirty="0" err="1"/>
              <a:t>DFRobot</a:t>
            </a:r>
            <a:r>
              <a:rPr lang="en-US" altLang="en-US" sz="2800" dirty="0"/>
              <a:t>, also supplies libraries and a starter Android application that will handle the connection with the </a:t>
            </a:r>
            <a:r>
              <a:rPr lang="en-US" altLang="en-US" sz="2800" dirty="0" err="1"/>
              <a:t>Bluno</a:t>
            </a:r>
            <a:r>
              <a:rPr lang="en-US" altLang="en-US" sz="2800" dirty="0"/>
              <a:t>.</a:t>
            </a:r>
            <a:endParaRPr kumimoji="0" lang="en-US" altLang="en-US" sz="2800" i="0" u="none" strike="noStrike" cap="none" normalizeH="0" dirty="0">
              <a:ln>
                <a:noFill/>
              </a:ln>
              <a:effectLst/>
            </a:endParaRPr>
          </a:p>
        </p:txBody>
      </p:sp>
      <p:pic>
        <p:nvPicPr>
          <p:cNvPr id="5" name="Picture 4"/>
          <p:cNvPicPr>
            <a:picLocks noChangeAspect="1"/>
          </p:cNvPicPr>
          <p:nvPr/>
        </p:nvPicPr>
        <p:blipFill>
          <a:blip r:embed="rId2"/>
          <a:stretch>
            <a:fillRect/>
          </a:stretch>
        </p:blipFill>
        <p:spPr>
          <a:xfrm>
            <a:off x="3321462" y="4488109"/>
            <a:ext cx="2669145" cy="1916931"/>
          </a:xfrm>
          <a:prstGeom prst="rect">
            <a:avLst/>
          </a:prstGeom>
        </p:spPr>
      </p:pic>
    </p:spTree>
    <p:extLst>
      <p:ext uri="{BB962C8B-B14F-4D97-AF65-F5344CB8AC3E}">
        <p14:creationId xmlns:p14="http://schemas.microsoft.com/office/powerpoint/2010/main" val="2119453693"/>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1218" y="368722"/>
            <a:ext cx="797846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Arduino Communication</a:t>
            </a:r>
          </a:p>
        </p:txBody>
      </p:sp>
      <p:sp>
        <p:nvSpPr>
          <p:cNvPr id="7" name="Rectangle 2"/>
          <p:cNvSpPr>
            <a:spLocks noChangeArrowheads="1"/>
          </p:cNvSpPr>
          <p:nvPr/>
        </p:nvSpPr>
        <p:spPr bwMode="auto">
          <a:xfrm>
            <a:off x="285226" y="1653445"/>
            <a:ext cx="9420837" cy="2246769"/>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2800" dirty="0"/>
              <a:t>This allows us to only concentrate on what we want to send and receive back from the hardware, not HOW to do it.  Thanks to Object-Oriented Programming we only need to extend the </a:t>
            </a:r>
            <a:r>
              <a:rPr lang="en-US" altLang="en-US" sz="2800" b="1" dirty="0" err="1"/>
              <a:t>BlunoLibrary</a:t>
            </a:r>
            <a:r>
              <a:rPr lang="en-US" altLang="en-US" sz="2800" dirty="0"/>
              <a:t> class and we receive all the methods we need to communicate with the hardware.</a:t>
            </a:r>
            <a:endParaRPr kumimoji="0" lang="en-US" altLang="en-US" sz="2800" i="0" u="none" strike="noStrike" cap="none" normalizeH="0" dirty="0">
              <a:ln>
                <a:noFill/>
              </a:ln>
              <a:effectLst/>
            </a:endParaRPr>
          </a:p>
        </p:txBody>
      </p:sp>
      <p:pic>
        <p:nvPicPr>
          <p:cNvPr id="5" name="Picture 4"/>
          <p:cNvPicPr>
            <a:picLocks noChangeAspect="1"/>
          </p:cNvPicPr>
          <p:nvPr/>
        </p:nvPicPr>
        <p:blipFill>
          <a:blip r:embed="rId2"/>
          <a:stretch>
            <a:fillRect/>
          </a:stretch>
        </p:blipFill>
        <p:spPr>
          <a:xfrm>
            <a:off x="3321462" y="4488109"/>
            <a:ext cx="2669145" cy="1916931"/>
          </a:xfrm>
          <a:prstGeom prst="rect">
            <a:avLst/>
          </a:prstGeom>
        </p:spPr>
      </p:pic>
    </p:spTree>
    <p:extLst>
      <p:ext uri="{BB962C8B-B14F-4D97-AF65-F5344CB8AC3E}">
        <p14:creationId xmlns:p14="http://schemas.microsoft.com/office/powerpoint/2010/main" val="1568661627"/>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1222" y="368722"/>
            <a:ext cx="797846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Arduino Communication</a:t>
            </a:r>
          </a:p>
        </p:txBody>
      </p:sp>
      <p:sp>
        <p:nvSpPr>
          <p:cNvPr id="7" name="Rectangle 2"/>
          <p:cNvSpPr>
            <a:spLocks noChangeArrowheads="1"/>
          </p:cNvSpPr>
          <p:nvPr/>
        </p:nvSpPr>
        <p:spPr bwMode="auto">
          <a:xfrm>
            <a:off x="771788" y="2685541"/>
            <a:ext cx="8422544" cy="3970318"/>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i="1" dirty="0"/>
              <a:t> // Button to move Otto forward</a:t>
            </a:r>
            <a:br>
              <a:rPr lang="en-US" i="1" dirty="0"/>
            </a:br>
            <a:r>
              <a:rPr lang="en-US" i="1" dirty="0"/>
              <a:t>        </a:t>
            </a:r>
            <a:r>
              <a:rPr lang="en-US" b="1" dirty="0" err="1"/>
              <a:t>buttonUp</a:t>
            </a:r>
            <a:r>
              <a:rPr lang="en-US" b="1" dirty="0"/>
              <a:t> </a:t>
            </a:r>
            <a:r>
              <a:rPr lang="en-US" dirty="0"/>
              <a:t>= (</a:t>
            </a:r>
            <a:r>
              <a:rPr lang="en-US" dirty="0" err="1"/>
              <a:t>ImageButton</a:t>
            </a:r>
            <a:r>
              <a:rPr lang="en-US" dirty="0"/>
              <a:t>) </a:t>
            </a:r>
            <a:r>
              <a:rPr lang="en-US" dirty="0" err="1"/>
              <a:t>findViewById</a:t>
            </a:r>
            <a:r>
              <a:rPr lang="en-US" dirty="0"/>
              <a:t>(</a:t>
            </a:r>
            <a:r>
              <a:rPr lang="en-US" dirty="0" err="1"/>
              <a:t>R.id.</a:t>
            </a:r>
            <a:r>
              <a:rPr lang="en-US" b="1" i="1" dirty="0" err="1"/>
              <a:t>upButton</a:t>
            </a:r>
            <a:r>
              <a:rPr lang="en-US" dirty="0"/>
              <a:t>);</a:t>
            </a:r>
            <a:br>
              <a:rPr lang="en-US" dirty="0"/>
            </a:br>
            <a:r>
              <a:rPr lang="en-US" dirty="0"/>
              <a:t>        </a:t>
            </a:r>
            <a:r>
              <a:rPr lang="en-US" b="1" dirty="0" err="1"/>
              <a:t>buttonUp</a:t>
            </a:r>
            <a:r>
              <a:rPr lang="en-US" dirty="0" err="1"/>
              <a:t>.setOnClickListener</a:t>
            </a:r>
            <a:r>
              <a:rPr lang="en-US" dirty="0"/>
              <a:t>(</a:t>
            </a:r>
            <a:r>
              <a:rPr lang="en-US" b="1" dirty="0"/>
              <a:t>new </a:t>
            </a:r>
            <a:r>
              <a:rPr lang="en-US" dirty="0" err="1"/>
              <a:t>OnClickListener</a:t>
            </a:r>
            <a:r>
              <a:rPr lang="en-US" dirty="0"/>
              <a:t>() {</a:t>
            </a:r>
            <a:br>
              <a:rPr lang="en-US" dirty="0"/>
            </a:br>
            <a:r>
              <a:rPr lang="en-US" dirty="0"/>
              <a:t>            @Override</a:t>
            </a:r>
            <a:br>
              <a:rPr lang="en-US" dirty="0"/>
            </a:br>
            <a:r>
              <a:rPr lang="en-US" dirty="0"/>
              <a:t>            </a:t>
            </a:r>
            <a:r>
              <a:rPr lang="en-US" b="1" dirty="0"/>
              <a:t>public void </a:t>
            </a:r>
            <a:r>
              <a:rPr lang="en-US" dirty="0" err="1"/>
              <a:t>onClick</a:t>
            </a:r>
            <a:r>
              <a:rPr lang="en-US" dirty="0"/>
              <a:t>(View view) {</a:t>
            </a:r>
            <a:br>
              <a:rPr lang="en-US" dirty="0"/>
            </a:br>
            <a:r>
              <a:rPr lang="en-US" dirty="0"/>
              <a:t>                </a:t>
            </a:r>
            <a:r>
              <a:rPr lang="en-US" b="1" dirty="0"/>
              <a:t>long </a:t>
            </a:r>
            <a:r>
              <a:rPr lang="en-US" dirty="0"/>
              <a:t>diff = </a:t>
            </a:r>
            <a:r>
              <a:rPr lang="en-US" dirty="0" err="1"/>
              <a:t>System.</a:t>
            </a:r>
            <a:r>
              <a:rPr lang="en-US" i="1" dirty="0" err="1"/>
              <a:t>currentTimeMillis</a:t>
            </a:r>
            <a:r>
              <a:rPr lang="en-US" dirty="0"/>
              <a:t>() - </a:t>
            </a:r>
            <a:r>
              <a:rPr lang="en-US" b="1" dirty="0" err="1"/>
              <a:t>startTime</a:t>
            </a:r>
            <a:r>
              <a:rPr lang="en-US" dirty="0"/>
              <a:t>;</a:t>
            </a:r>
            <a:br>
              <a:rPr lang="en-US" dirty="0"/>
            </a:br>
            <a:r>
              <a:rPr lang="en-US" dirty="0"/>
              <a:t>                </a:t>
            </a:r>
            <a:r>
              <a:rPr lang="en-US" i="1" dirty="0"/>
              <a:t>// Only send the command if the last one was over a second ago</a:t>
            </a:r>
            <a:br>
              <a:rPr lang="en-US" i="1" dirty="0"/>
            </a:br>
            <a:r>
              <a:rPr lang="en-US" i="1" dirty="0"/>
              <a:t>                // To allow Otto to finish the movement</a:t>
            </a:r>
            <a:br>
              <a:rPr lang="en-US" i="1" dirty="0"/>
            </a:br>
            <a:r>
              <a:rPr lang="en-US" i="1" dirty="0"/>
              <a:t>                </a:t>
            </a:r>
            <a:r>
              <a:rPr lang="en-US" b="1" dirty="0"/>
              <a:t>if </a:t>
            </a:r>
            <a:r>
              <a:rPr lang="en-US" dirty="0"/>
              <a:t>(</a:t>
            </a:r>
            <a:r>
              <a:rPr lang="en-US" dirty="0" err="1"/>
              <a:t>System.</a:t>
            </a:r>
            <a:r>
              <a:rPr lang="en-US" i="1" dirty="0" err="1"/>
              <a:t>currentTimeMillis</a:t>
            </a:r>
            <a:r>
              <a:rPr lang="en-US" dirty="0"/>
              <a:t>() &gt; </a:t>
            </a:r>
            <a:r>
              <a:rPr lang="en-US" b="1" dirty="0" err="1"/>
              <a:t>startTime</a:t>
            </a:r>
            <a:r>
              <a:rPr lang="en-US" b="1" dirty="0"/>
              <a:t> </a:t>
            </a:r>
            <a:r>
              <a:rPr lang="en-US" dirty="0"/>
              <a:t>+ 1000) {</a:t>
            </a:r>
            <a:br>
              <a:rPr lang="en-US" dirty="0"/>
            </a:br>
            <a:r>
              <a:rPr lang="en-US" dirty="0"/>
              <a:t>                    </a:t>
            </a:r>
            <a:r>
              <a:rPr lang="en-US" dirty="0" err="1">
                <a:solidFill>
                  <a:srgbClr val="FF0000"/>
                </a:solidFill>
              </a:rPr>
              <a:t>serialSend</a:t>
            </a:r>
            <a:r>
              <a:rPr lang="en-US" dirty="0">
                <a:solidFill>
                  <a:srgbClr val="FF0000"/>
                </a:solidFill>
              </a:rPr>
              <a:t>(</a:t>
            </a:r>
            <a:r>
              <a:rPr lang="en-US" b="1" dirty="0">
                <a:solidFill>
                  <a:srgbClr val="FF0000"/>
                </a:solidFill>
              </a:rPr>
              <a:t>"F"</a:t>
            </a:r>
            <a:r>
              <a:rPr lang="en-US" dirty="0">
                <a:solidFill>
                  <a:srgbClr val="FF0000"/>
                </a:solidFill>
              </a:rPr>
              <a:t>);</a:t>
            </a:r>
            <a:br>
              <a:rPr lang="en-US" dirty="0"/>
            </a:br>
            <a:r>
              <a:rPr lang="en-US" dirty="0"/>
              <a:t>                    </a:t>
            </a:r>
            <a:r>
              <a:rPr lang="en-US" b="1" dirty="0" err="1"/>
              <a:t>startTime</a:t>
            </a:r>
            <a:r>
              <a:rPr lang="en-US" b="1" dirty="0"/>
              <a:t> </a:t>
            </a:r>
            <a:r>
              <a:rPr lang="en-US" dirty="0"/>
              <a:t>= </a:t>
            </a:r>
            <a:r>
              <a:rPr lang="en-US" dirty="0" err="1"/>
              <a:t>System.</a:t>
            </a:r>
            <a:r>
              <a:rPr lang="en-US" i="1" dirty="0" err="1"/>
              <a:t>currentTimeMillis</a:t>
            </a:r>
            <a:r>
              <a:rPr lang="en-US" dirty="0"/>
              <a:t>();</a:t>
            </a:r>
            <a:br>
              <a:rPr lang="en-US" dirty="0"/>
            </a:br>
            <a:r>
              <a:rPr lang="en-US" dirty="0"/>
              <a:t>                }</a:t>
            </a:r>
            <a:br>
              <a:rPr lang="en-US" dirty="0"/>
            </a:br>
            <a:r>
              <a:rPr lang="en-US" dirty="0"/>
              <a:t>            }</a:t>
            </a:r>
            <a:br>
              <a:rPr lang="en-US" dirty="0"/>
            </a:br>
            <a:r>
              <a:rPr lang="en-US" dirty="0"/>
              <a:t>        });</a:t>
            </a:r>
            <a:endParaRPr lang="en-US" altLang="en-US" sz="2800" dirty="0">
              <a:cs typeface="Arial" panose="020B0604020202020204" pitchFamily="34" charset="0"/>
            </a:endParaRPr>
          </a:p>
        </p:txBody>
      </p:sp>
      <p:sp>
        <p:nvSpPr>
          <p:cNvPr id="5" name="Rectangle 2"/>
          <p:cNvSpPr>
            <a:spLocks noChangeArrowheads="1"/>
          </p:cNvSpPr>
          <p:nvPr/>
        </p:nvSpPr>
        <p:spPr bwMode="auto">
          <a:xfrm>
            <a:off x="180036" y="1406933"/>
            <a:ext cx="9420837" cy="954107"/>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2800" dirty="0"/>
              <a:t>Using </a:t>
            </a:r>
            <a:r>
              <a:rPr lang="en-US" altLang="en-US" sz="2800" dirty="0" err="1"/>
              <a:t>OnClickListeners</a:t>
            </a:r>
            <a:r>
              <a:rPr lang="en-US" altLang="en-US" sz="2800" dirty="0"/>
              <a:t>, once a button is pressed, we call the method </a:t>
            </a:r>
            <a:r>
              <a:rPr lang="en-US" altLang="en-US" sz="2800" dirty="0" err="1"/>
              <a:t>serialSend</a:t>
            </a:r>
            <a:r>
              <a:rPr lang="en-US" altLang="en-US" sz="2800" dirty="0"/>
              <a:t>() to send a String to the </a:t>
            </a:r>
            <a:r>
              <a:rPr lang="en-US" altLang="en-US" sz="2800" dirty="0" err="1"/>
              <a:t>Bluno</a:t>
            </a:r>
            <a:r>
              <a:rPr lang="en-US" altLang="en-US" sz="2800" dirty="0"/>
              <a:t>.</a:t>
            </a:r>
            <a:endParaRPr kumimoji="0" lang="en-US" altLang="en-US" sz="2800" i="0" u="none" strike="noStrike" cap="none" normalizeH="0" dirty="0">
              <a:ln>
                <a:noFill/>
              </a:ln>
              <a:effectLst/>
            </a:endParaRPr>
          </a:p>
        </p:txBody>
      </p:sp>
    </p:spTree>
    <p:extLst>
      <p:ext uri="{BB962C8B-B14F-4D97-AF65-F5344CB8AC3E}">
        <p14:creationId xmlns:p14="http://schemas.microsoft.com/office/powerpoint/2010/main" val="1885921231"/>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1222" y="368722"/>
            <a:ext cx="797846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Arduino Communication</a:t>
            </a:r>
          </a:p>
        </p:txBody>
      </p:sp>
      <p:sp>
        <p:nvSpPr>
          <p:cNvPr id="7" name="Rectangle 2"/>
          <p:cNvSpPr>
            <a:spLocks noChangeArrowheads="1"/>
          </p:cNvSpPr>
          <p:nvPr/>
        </p:nvSpPr>
        <p:spPr bwMode="auto">
          <a:xfrm>
            <a:off x="788566" y="2713650"/>
            <a:ext cx="8422544" cy="347787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sz="2000" b="1" dirty="0"/>
              <a:t>if(</a:t>
            </a:r>
            <a:r>
              <a:rPr lang="en-US" sz="2000" b="1" dirty="0" err="1"/>
              <a:t>Serial.available</a:t>
            </a:r>
            <a:r>
              <a:rPr lang="en-US" sz="2000" b="1" dirty="0"/>
              <a:t>()) {</a:t>
            </a:r>
          </a:p>
          <a:p>
            <a:pPr lvl="0" defTabSz="914400"/>
            <a:r>
              <a:rPr lang="en-US" sz="2000" b="1" dirty="0"/>
              <a:t>    char character = </a:t>
            </a:r>
            <a:r>
              <a:rPr lang="en-US" sz="2000" b="1" dirty="0" err="1"/>
              <a:t>Serial.read</a:t>
            </a:r>
            <a:r>
              <a:rPr lang="en-US" sz="2000" b="1" dirty="0"/>
              <a:t>();</a:t>
            </a:r>
          </a:p>
          <a:p>
            <a:pPr lvl="0" defTabSz="914400"/>
            <a:r>
              <a:rPr lang="en-US" sz="2000" b="1" dirty="0"/>
              <a:t>    switch(character) {</a:t>
            </a:r>
          </a:p>
          <a:p>
            <a:pPr lvl="0" defTabSz="914400"/>
            <a:r>
              <a:rPr lang="en-US" sz="2000" b="1" dirty="0"/>
              <a:t>      case 'F':</a:t>
            </a:r>
          </a:p>
          <a:p>
            <a:pPr lvl="0" defTabSz="914400"/>
            <a:r>
              <a:rPr lang="en-US" sz="2000" b="1" dirty="0"/>
              <a:t>        </a:t>
            </a:r>
            <a:r>
              <a:rPr lang="en-US" sz="2000" b="1" dirty="0" err="1"/>
              <a:t>Serial.println</a:t>
            </a:r>
            <a:r>
              <a:rPr lang="en-US" sz="2000" b="1" dirty="0"/>
              <a:t>("MOVING OTTO UP");</a:t>
            </a:r>
          </a:p>
          <a:p>
            <a:pPr lvl="0" defTabSz="914400"/>
            <a:r>
              <a:rPr lang="en-US" sz="2000" b="1" dirty="0"/>
              <a:t>        if (</a:t>
            </a:r>
            <a:r>
              <a:rPr lang="en-US" sz="2000" b="1" dirty="0" err="1"/>
              <a:t>safeDistance</a:t>
            </a:r>
            <a:r>
              <a:rPr lang="en-US" sz="2000" b="1" dirty="0"/>
              <a:t>()) {</a:t>
            </a:r>
          </a:p>
          <a:p>
            <a:pPr lvl="0" defTabSz="914400"/>
            <a:r>
              <a:rPr lang="en-US" sz="2000" b="1" dirty="0"/>
              <a:t>          walk(2, t*2);</a:t>
            </a:r>
          </a:p>
          <a:p>
            <a:pPr lvl="0" defTabSz="914400"/>
            <a:r>
              <a:rPr lang="en-US" sz="2000" b="1" dirty="0"/>
              <a:t>        } else {</a:t>
            </a:r>
          </a:p>
          <a:p>
            <a:pPr lvl="0" defTabSz="914400"/>
            <a:r>
              <a:rPr lang="en-US" sz="2000" b="1" dirty="0"/>
              <a:t>          tone(10, 440, 1000);</a:t>
            </a:r>
          </a:p>
          <a:p>
            <a:pPr lvl="0" defTabSz="914400"/>
            <a:r>
              <a:rPr lang="en-US" sz="2000" b="1" dirty="0"/>
              <a:t>        }</a:t>
            </a:r>
          </a:p>
          <a:p>
            <a:pPr lvl="0" defTabSz="914400"/>
            <a:r>
              <a:rPr lang="en-US" sz="2000" b="1" dirty="0"/>
              <a:t>        break;</a:t>
            </a:r>
            <a:endParaRPr lang="en-US" altLang="en-US" sz="2800" b="1" dirty="0">
              <a:cs typeface="Arial" panose="020B0604020202020204" pitchFamily="34" charset="0"/>
            </a:endParaRPr>
          </a:p>
        </p:txBody>
      </p:sp>
      <p:sp>
        <p:nvSpPr>
          <p:cNvPr id="5" name="Rectangle 2"/>
          <p:cNvSpPr>
            <a:spLocks noChangeArrowheads="1"/>
          </p:cNvSpPr>
          <p:nvPr/>
        </p:nvSpPr>
        <p:spPr bwMode="auto">
          <a:xfrm>
            <a:off x="180036" y="1292052"/>
            <a:ext cx="9420837" cy="138499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2800" dirty="0"/>
              <a:t>The Arduino code is a simple SWITCH/CASE statement that makes a decision based on the input from the Serial port.</a:t>
            </a:r>
            <a:endParaRPr kumimoji="0" lang="en-US" altLang="en-US" sz="2800" i="0" u="none" strike="noStrike" cap="none" normalizeH="0" dirty="0">
              <a:ln>
                <a:noFill/>
              </a:ln>
              <a:effectLst/>
            </a:endParaRPr>
          </a:p>
        </p:txBody>
      </p:sp>
    </p:spTree>
    <p:extLst>
      <p:ext uri="{BB962C8B-B14F-4D97-AF65-F5344CB8AC3E}">
        <p14:creationId xmlns:p14="http://schemas.microsoft.com/office/powerpoint/2010/main" val="2231106359"/>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18171" y="882134"/>
            <a:ext cx="4405265"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rgbClr val="FF0000"/>
                </a:solidFill>
                <a:effectLst/>
              </a:rPr>
              <a:t>OBJECTIVES</a:t>
            </a:r>
          </a:p>
        </p:txBody>
      </p:sp>
      <p:sp>
        <p:nvSpPr>
          <p:cNvPr id="6" name="TextBox 5"/>
          <p:cNvSpPr txBox="1"/>
          <p:nvPr/>
        </p:nvSpPr>
        <p:spPr>
          <a:xfrm>
            <a:off x="2301719" y="2715977"/>
            <a:ext cx="6668481" cy="3108543"/>
          </a:xfrm>
          <a:prstGeom prst="rect">
            <a:avLst/>
          </a:prstGeom>
          <a:noFill/>
        </p:spPr>
        <p:txBody>
          <a:bodyPr wrap="square" rtlCol="0">
            <a:spAutoFit/>
          </a:bodyPr>
          <a:lstStyle/>
          <a:p>
            <a:pPr marL="285750" indent="-285750">
              <a:buFont typeface="Trebuchet MS" panose="020B0603020202020204" pitchFamily="34" charset="0"/>
              <a:buChar char="●"/>
            </a:pPr>
            <a:r>
              <a:rPr lang="en-US" sz="2800" dirty="0"/>
              <a:t>What is an Otto Robot?</a:t>
            </a:r>
          </a:p>
          <a:p>
            <a:pPr marL="285750" indent="-285750">
              <a:buFont typeface="Trebuchet MS" panose="020B0603020202020204" pitchFamily="34" charset="0"/>
              <a:buChar char="●"/>
            </a:pPr>
            <a:r>
              <a:rPr lang="en-US" sz="2800" dirty="0"/>
              <a:t>How is he created?</a:t>
            </a:r>
          </a:p>
          <a:p>
            <a:pPr marL="285750" indent="-285750">
              <a:buFont typeface="Trebuchet MS" panose="020B0603020202020204" pitchFamily="34" charset="0"/>
              <a:buChar char="●"/>
            </a:pPr>
            <a:r>
              <a:rPr lang="en-US" sz="2800" dirty="0"/>
              <a:t>Android App / Arduino Communication</a:t>
            </a:r>
          </a:p>
          <a:p>
            <a:pPr marL="285750" indent="-285750">
              <a:buFont typeface="Trebuchet MS" panose="020B0603020202020204" pitchFamily="34" charset="0"/>
              <a:buChar char="●"/>
            </a:pPr>
            <a:r>
              <a:rPr lang="en-US" sz="2800" dirty="0"/>
              <a:t>How does Otto move?</a:t>
            </a:r>
          </a:p>
          <a:p>
            <a:pPr marL="285750" indent="-285750">
              <a:buFont typeface="Trebuchet MS" panose="020B0603020202020204" pitchFamily="34" charset="0"/>
              <a:buChar char="●"/>
            </a:pPr>
            <a:r>
              <a:rPr lang="en-US" sz="2800" dirty="0"/>
              <a:t>How does Otto make sound?</a:t>
            </a:r>
          </a:p>
          <a:p>
            <a:pPr marL="285750" indent="-285750">
              <a:buFont typeface="Trebuchet MS" panose="020B0603020202020204" pitchFamily="34" charset="0"/>
              <a:buChar char="●"/>
            </a:pPr>
            <a:r>
              <a:rPr lang="en-US" sz="2800" dirty="0"/>
              <a:t>How Otto “sees”?</a:t>
            </a:r>
          </a:p>
          <a:p>
            <a:pPr marL="285750" indent="-285750">
              <a:buFont typeface="Trebuchet MS" panose="020B0603020202020204" pitchFamily="34" charset="0"/>
              <a:buChar char="●"/>
            </a:pPr>
            <a:r>
              <a:rPr lang="en-US" sz="2800" dirty="0"/>
              <a:t>Show robot in action</a:t>
            </a:r>
          </a:p>
        </p:txBody>
      </p:sp>
    </p:spTree>
    <p:extLst>
      <p:ext uri="{BB962C8B-B14F-4D97-AF65-F5344CB8AC3E}">
        <p14:creationId xmlns:p14="http://schemas.microsoft.com/office/powerpoint/2010/main" val="3958971331"/>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56217" y="2243842"/>
            <a:ext cx="4924746" cy="175432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How does Otto</a:t>
            </a:r>
          </a:p>
          <a:p>
            <a:pPr algn="ctr"/>
            <a:r>
              <a:rPr lang="en-US" sz="5400" b="1" dirty="0">
                <a:ln/>
                <a:solidFill>
                  <a:srgbClr val="FF0000"/>
                </a:solidFill>
              </a:rPr>
              <a:t>move?</a:t>
            </a:r>
          </a:p>
        </p:txBody>
      </p:sp>
      <p:pic>
        <p:nvPicPr>
          <p:cNvPr id="3" name="Picture 2"/>
          <p:cNvPicPr>
            <a:picLocks noChangeAspect="1"/>
          </p:cNvPicPr>
          <p:nvPr/>
        </p:nvPicPr>
        <p:blipFill>
          <a:blip r:embed="rId2"/>
          <a:stretch>
            <a:fillRect/>
          </a:stretch>
        </p:blipFill>
        <p:spPr>
          <a:xfrm>
            <a:off x="405515" y="1365762"/>
            <a:ext cx="3723704" cy="3510486"/>
          </a:xfrm>
          <a:prstGeom prst="rect">
            <a:avLst/>
          </a:prstGeom>
        </p:spPr>
      </p:pic>
    </p:spTree>
    <p:extLst>
      <p:ext uri="{BB962C8B-B14F-4D97-AF65-F5344CB8AC3E}">
        <p14:creationId xmlns:p14="http://schemas.microsoft.com/office/powerpoint/2010/main" val="1672526377"/>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50414" y="1270083"/>
            <a:ext cx="5851772" cy="4832093"/>
          </a:xfrm>
          <a:prstGeom prst="rect">
            <a:avLst/>
          </a:prstGeom>
          <a:noFill/>
        </p:spPr>
        <p:txBody>
          <a:bodyPr wrap="square" rtlCol="0">
            <a:spAutoFit/>
          </a:bodyPr>
          <a:lstStyle/>
          <a:p>
            <a:r>
              <a:rPr lang="en-US" sz="2800" dirty="0"/>
              <a:t>Otto has four servo motors that collectively help the robot walk and dance. The upper legs rotate on the y-axis and the lower feet rotates on the z-axis.</a:t>
            </a:r>
          </a:p>
          <a:p>
            <a:endParaRPr lang="en-US" sz="2800" dirty="0"/>
          </a:p>
          <a:p>
            <a:r>
              <a:rPr lang="en-US" sz="2800" dirty="0"/>
              <a:t>At neutral position, servomotors can rotate 90 degrees to the left and 90 degrees to the right. This sums to 180 degrees of freedom for the rotor.</a:t>
            </a:r>
          </a:p>
        </p:txBody>
      </p:sp>
      <p:sp>
        <p:nvSpPr>
          <p:cNvPr id="5" name="Rectangle 4"/>
          <p:cNvSpPr/>
          <p:nvPr/>
        </p:nvSpPr>
        <p:spPr>
          <a:xfrm>
            <a:off x="3473117" y="280390"/>
            <a:ext cx="498108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4 Servo Motors</a:t>
            </a:r>
          </a:p>
        </p:txBody>
      </p:sp>
      <p:sp>
        <p:nvSpPr>
          <p:cNvPr id="4" name="Rectangle 3"/>
          <p:cNvSpPr/>
          <p:nvPr/>
        </p:nvSpPr>
        <p:spPr>
          <a:xfrm>
            <a:off x="5486400" y="1551963"/>
            <a:ext cx="3362334" cy="771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srcRect l="25738" t="12680" r="15428" b="12865"/>
          <a:stretch/>
        </p:blipFill>
        <p:spPr>
          <a:xfrm>
            <a:off x="6887761" y="1767946"/>
            <a:ext cx="4632647" cy="4794116"/>
          </a:xfrm>
          <a:prstGeom prst="rect">
            <a:avLst/>
          </a:prstGeom>
        </p:spPr>
      </p:pic>
      <p:sp>
        <p:nvSpPr>
          <p:cNvPr id="3" name="Right Brace 2"/>
          <p:cNvSpPr/>
          <p:nvPr/>
        </p:nvSpPr>
        <p:spPr>
          <a:xfrm>
            <a:off x="10410613" y="3038708"/>
            <a:ext cx="679694" cy="751317"/>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ight Brace 6"/>
          <p:cNvSpPr/>
          <p:nvPr/>
        </p:nvSpPr>
        <p:spPr>
          <a:xfrm>
            <a:off x="10241054" y="4443302"/>
            <a:ext cx="679694" cy="751317"/>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Left Brace 9"/>
          <p:cNvSpPr/>
          <p:nvPr/>
        </p:nvSpPr>
        <p:spPr>
          <a:xfrm>
            <a:off x="7422967" y="3076820"/>
            <a:ext cx="751240" cy="751317"/>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Left Brace 10"/>
          <p:cNvSpPr/>
          <p:nvPr/>
        </p:nvSpPr>
        <p:spPr>
          <a:xfrm>
            <a:off x="7378614" y="4606634"/>
            <a:ext cx="751240" cy="751317"/>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10682058" y="3042666"/>
            <a:ext cx="2021194" cy="369332"/>
          </a:xfrm>
          <a:prstGeom prst="rect">
            <a:avLst/>
          </a:prstGeom>
          <a:noFill/>
        </p:spPr>
        <p:txBody>
          <a:bodyPr wrap="square" rtlCol="0">
            <a:spAutoFit/>
          </a:bodyPr>
          <a:lstStyle/>
          <a:p>
            <a:r>
              <a:rPr lang="en-US" dirty="0">
                <a:solidFill>
                  <a:srgbClr val="FF0000"/>
                </a:solidFill>
              </a:rPr>
              <a:t>Servomotor 3</a:t>
            </a:r>
          </a:p>
        </p:txBody>
      </p:sp>
      <p:sp>
        <p:nvSpPr>
          <p:cNvPr id="13" name="TextBox 12"/>
          <p:cNvSpPr txBox="1"/>
          <p:nvPr/>
        </p:nvSpPr>
        <p:spPr>
          <a:xfrm>
            <a:off x="10955948" y="4588744"/>
            <a:ext cx="2021194" cy="369332"/>
          </a:xfrm>
          <a:prstGeom prst="rect">
            <a:avLst/>
          </a:prstGeom>
          <a:noFill/>
        </p:spPr>
        <p:txBody>
          <a:bodyPr wrap="square" rtlCol="0">
            <a:spAutoFit/>
          </a:bodyPr>
          <a:lstStyle/>
          <a:p>
            <a:r>
              <a:rPr lang="en-US" dirty="0">
                <a:solidFill>
                  <a:srgbClr val="FF0000"/>
                </a:solidFill>
              </a:rPr>
              <a:t>Servomotor 4</a:t>
            </a:r>
          </a:p>
        </p:txBody>
      </p:sp>
      <p:sp>
        <p:nvSpPr>
          <p:cNvPr id="14" name="TextBox 13"/>
          <p:cNvSpPr txBox="1"/>
          <p:nvPr/>
        </p:nvSpPr>
        <p:spPr>
          <a:xfrm>
            <a:off x="6114451" y="4628930"/>
            <a:ext cx="2021194" cy="369332"/>
          </a:xfrm>
          <a:prstGeom prst="rect">
            <a:avLst/>
          </a:prstGeom>
          <a:noFill/>
        </p:spPr>
        <p:txBody>
          <a:bodyPr wrap="square" rtlCol="0">
            <a:spAutoFit/>
          </a:bodyPr>
          <a:lstStyle/>
          <a:p>
            <a:r>
              <a:rPr lang="en-US" dirty="0">
                <a:solidFill>
                  <a:srgbClr val="FF0000"/>
                </a:solidFill>
              </a:rPr>
              <a:t>Servomotor 2</a:t>
            </a:r>
          </a:p>
        </p:txBody>
      </p:sp>
      <p:sp>
        <p:nvSpPr>
          <p:cNvPr id="15" name="TextBox 14"/>
          <p:cNvSpPr txBox="1"/>
          <p:nvPr/>
        </p:nvSpPr>
        <p:spPr>
          <a:xfrm>
            <a:off x="6180422" y="3083091"/>
            <a:ext cx="2021194" cy="369332"/>
          </a:xfrm>
          <a:prstGeom prst="rect">
            <a:avLst/>
          </a:prstGeom>
          <a:noFill/>
        </p:spPr>
        <p:txBody>
          <a:bodyPr wrap="square" rtlCol="0">
            <a:spAutoFit/>
          </a:bodyPr>
          <a:lstStyle/>
          <a:p>
            <a:r>
              <a:rPr lang="en-US" dirty="0">
                <a:solidFill>
                  <a:srgbClr val="FF0000"/>
                </a:solidFill>
              </a:rPr>
              <a:t>Servomotor 1</a:t>
            </a:r>
          </a:p>
        </p:txBody>
      </p:sp>
    </p:spTree>
    <p:extLst>
      <p:ext uri="{BB962C8B-B14F-4D97-AF65-F5344CB8AC3E}">
        <p14:creationId xmlns:p14="http://schemas.microsoft.com/office/powerpoint/2010/main" val="3784431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956326" y="2023830"/>
            <a:ext cx="6058976" cy="3980528"/>
          </a:xfrm>
          <a:prstGeom prst="rect">
            <a:avLst/>
          </a:prstGeom>
          <a:noFill/>
          <a:ln>
            <a:noFill/>
          </a:ln>
        </p:spPr>
      </p:pic>
      <p:sp>
        <p:nvSpPr>
          <p:cNvPr id="5" name="Line Callout 1 4"/>
          <p:cNvSpPr/>
          <p:nvPr/>
        </p:nvSpPr>
        <p:spPr>
          <a:xfrm>
            <a:off x="8328658" y="4783691"/>
            <a:ext cx="1847147" cy="676315"/>
          </a:xfrm>
          <a:prstGeom prst="borderCallout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“Power Line”</a:t>
            </a:r>
          </a:p>
          <a:p>
            <a:pPr algn="ctr"/>
            <a:r>
              <a:rPr lang="en-US" dirty="0"/>
              <a:t>(Square Wave)</a:t>
            </a:r>
          </a:p>
        </p:txBody>
      </p:sp>
      <p:sp>
        <p:nvSpPr>
          <p:cNvPr id="6" name="Line Callout 1 5"/>
          <p:cNvSpPr/>
          <p:nvPr/>
        </p:nvSpPr>
        <p:spPr>
          <a:xfrm>
            <a:off x="8431581" y="3826955"/>
            <a:ext cx="2090564" cy="795722"/>
          </a:xfrm>
          <a:prstGeom prst="borderCallout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“Rotor Degrees Line”</a:t>
            </a:r>
          </a:p>
          <a:p>
            <a:pPr algn="ctr"/>
            <a:r>
              <a:rPr lang="en-US" dirty="0"/>
              <a:t>(Sine Wave)</a:t>
            </a:r>
          </a:p>
        </p:txBody>
      </p:sp>
      <p:sp>
        <p:nvSpPr>
          <p:cNvPr id="7" name="Rectangle 6"/>
          <p:cNvSpPr/>
          <p:nvPr/>
        </p:nvSpPr>
        <p:spPr>
          <a:xfrm>
            <a:off x="2915917" y="615872"/>
            <a:ext cx="622508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Servomotor Wiring</a:t>
            </a:r>
          </a:p>
        </p:txBody>
      </p:sp>
    </p:spTree>
    <p:extLst>
      <p:ext uri="{BB962C8B-B14F-4D97-AF65-F5344CB8AC3E}">
        <p14:creationId xmlns:p14="http://schemas.microsoft.com/office/powerpoint/2010/main" val="2409973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24664" y="351944"/>
            <a:ext cx="753162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Square Signals (Power)</a:t>
            </a:r>
          </a:p>
        </p:txBody>
      </p:sp>
      <p:sp>
        <p:nvSpPr>
          <p:cNvPr id="4" name="Rectangle 3"/>
          <p:cNvSpPr/>
          <p:nvPr/>
        </p:nvSpPr>
        <p:spPr>
          <a:xfrm>
            <a:off x="5486400" y="1551963"/>
            <a:ext cx="3362334" cy="771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creen Shot 2016-12-09 at 9.50.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598" y="1370459"/>
            <a:ext cx="3592547" cy="3966030"/>
          </a:xfrm>
          <a:prstGeom prst="rect">
            <a:avLst/>
          </a:prstGeom>
        </p:spPr>
      </p:pic>
      <p:sp>
        <p:nvSpPr>
          <p:cNvPr id="8" name="TextBox 7"/>
          <p:cNvSpPr txBox="1"/>
          <p:nvPr/>
        </p:nvSpPr>
        <p:spPr>
          <a:xfrm>
            <a:off x="4471666" y="1914068"/>
            <a:ext cx="5312341" cy="4401205"/>
          </a:xfrm>
          <a:prstGeom prst="rect">
            <a:avLst/>
          </a:prstGeom>
          <a:noFill/>
        </p:spPr>
        <p:txBody>
          <a:bodyPr wrap="square" rtlCol="0">
            <a:spAutoFit/>
          </a:bodyPr>
          <a:lstStyle/>
          <a:p>
            <a:r>
              <a:rPr lang="en-US" sz="2800" dirty="0"/>
              <a:t>PWM (Pulse-Width Modulation) is the use of digital control to signal a servomotor. Our attach() and detach() functions has the option of attaching to a pin intermittently using PWM. The signal is binary (0v or 5v).</a:t>
            </a:r>
          </a:p>
          <a:p>
            <a:endParaRPr lang="en-US" sz="2800" dirty="0"/>
          </a:p>
          <a:p>
            <a:r>
              <a:rPr lang="en-US" sz="2800" dirty="0"/>
              <a:t>The Pulse width is the width of how long the pulse is on.</a:t>
            </a:r>
          </a:p>
        </p:txBody>
      </p:sp>
    </p:spTree>
    <p:extLst>
      <p:ext uri="{BB962C8B-B14F-4D97-AF65-F5344CB8AC3E}">
        <p14:creationId xmlns:p14="http://schemas.microsoft.com/office/powerpoint/2010/main" val="4088134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8200" y="351944"/>
            <a:ext cx="8184565"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Sine Signals (0° to 180°)</a:t>
            </a:r>
          </a:p>
        </p:txBody>
      </p:sp>
      <p:pic>
        <p:nvPicPr>
          <p:cNvPr id="5" name="Picture 4"/>
          <p:cNvPicPr>
            <a:picLocks noChangeAspect="1"/>
          </p:cNvPicPr>
          <p:nvPr/>
        </p:nvPicPr>
        <p:blipFill>
          <a:blip r:embed="rId2"/>
          <a:stretch>
            <a:fillRect/>
          </a:stretch>
        </p:blipFill>
        <p:spPr>
          <a:xfrm>
            <a:off x="826552" y="1572753"/>
            <a:ext cx="3810000" cy="2578100"/>
          </a:xfrm>
          <a:prstGeom prst="rect">
            <a:avLst/>
          </a:prstGeom>
        </p:spPr>
      </p:pic>
      <p:sp>
        <p:nvSpPr>
          <p:cNvPr id="6" name="TextBox 5"/>
          <p:cNvSpPr txBox="1"/>
          <p:nvPr/>
        </p:nvSpPr>
        <p:spPr>
          <a:xfrm>
            <a:off x="4667347" y="1225690"/>
            <a:ext cx="6530987" cy="5632310"/>
          </a:xfrm>
          <a:prstGeom prst="rect">
            <a:avLst/>
          </a:prstGeom>
          <a:noFill/>
        </p:spPr>
        <p:txBody>
          <a:bodyPr wrap="square" rtlCol="0">
            <a:spAutoFit/>
          </a:bodyPr>
          <a:lstStyle/>
          <a:p>
            <a:r>
              <a:rPr lang="en-US" sz="2400" dirty="0"/>
              <a:t>An Oscillator produces a signal that varies in amplitude for a certain amount of time. We use an oscillator program to generate smooth movement in the servomotors rotor. This can also be done manually with multiple </a:t>
            </a:r>
            <a:r>
              <a:rPr lang="en-US" sz="2400" dirty="0" err="1"/>
              <a:t>servoWrite</a:t>
            </a:r>
            <a:r>
              <a:rPr lang="en-US" sz="2400" dirty="0"/>
              <a:t>() commands. For example, the servo motor can be told to manually increase 1 degree at a time but it will be noticeably erratic.</a:t>
            </a:r>
          </a:p>
          <a:p>
            <a:endParaRPr lang="en-US" sz="2400" dirty="0"/>
          </a:p>
          <a:p>
            <a:r>
              <a:rPr lang="en-US" sz="2400" dirty="0"/>
              <a:t>In our program our wave has four qualities:</a:t>
            </a:r>
          </a:p>
          <a:p>
            <a:r>
              <a:rPr lang="en-US" sz="2400" dirty="0"/>
              <a:t>Amplitude (degrees)</a:t>
            </a:r>
          </a:p>
          <a:p>
            <a:r>
              <a:rPr lang="en-US" sz="2400" dirty="0"/>
              <a:t>Offset (degrees)</a:t>
            </a:r>
          </a:p>
          <a:p>
            <a:r>
              <a:rPr lang="en-US" sz="2400" dirty="0"/>
              <a:t>Period (</a:t>
            </a:r>
            <a:r>
              <a:rPr lang="en-US" sz="2400" dirty="0" err="1"/>
              <a:t>miliseconds</a:t>
            </a:r>
            <a:r>
              <a:rPr lang="en-US" sz="2400" dirty="0"/>
              <a:t>)</a:t>
            </a:r>
          </a:p>
          <a:p>
            <a:r>
              <a:rPr lang="en-US" sz="2400" dirty="0"/>
              <a:t>Phase (radians) </a:t>
            </a:r>
          </a:p>
        </p:txBody>
      </p:sp>
    </p:spTree>
    <p:extLst>
      <p:ext uri="{BB962C8B-B14F-4D97-AF65-F5344CB8AC3E}">
        <p14:creationId xmlns:p14="http://schemas.microsoft.com/office/powerpoint/2010/main" val="3261519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86400" y="1551963"/>
            <a:ext cx="3362334" cy="771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a:spLocks noChangeArrowheads="1"/>
          </p:cNvSpPr>
          <p:nvPr/>
        </p:nvSpPr>
        <p:spPr bwMode="auto">
          <a:xfrm>
            <a:off x="2628885" y="2338829"/>
            <a:ext cx="4655188" cy="52322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endParaRPr lang="en-US" altLang="en-US" sz="2800" dirty="0">
              <a:cs typeface="Arial" panose="020B0604020202020204" pitchFamily="34" charset="0"/>
            </a:endParaRPr>
          </a:p>
        </p:txBody>
      </p:sp>
      <p:sp>
        <p:nvSpPr>
          <p:cNvPr id="2" name="Rectangle 1"/>
          <p:cNvSpPr/>
          <p:nvPr/>
        </p:nvSpPr>
        <p:spPr>
          <a:xfrm>
            <a:off x="894333" y="1225688"/>
            <a:ext cx="10392154" cy="5632312"/>
          </a:xfrm>
          <a:prstGeom prst="rect">
            <a:avLst/>
          </a:prstGeom>
        </p:spPr>
        <p:txBody>
          <a:bodyPr wrap="square">
            <a:spAutoFit/>
          </a:bodyPr>
          <a:lstStyle/>
          <a:p>
            <a:r>
              <a:rPr lang="en-US" dirty="0"/>
              <a:t>Servo </a:t>
            </a:r>
            <a:r>
              <a:rPr lang="en-US" dirty="0" err="1"/>
              <a:t>myservo</a:t>
            </a:r>
            <a:r>
              <a:rPr lang="en-US" dirty="0"/>
              <a:t>;  </a:t>
            </a:r>
            <a:r>
              <a:rPr lang="en-US" dirty="0">
                <a:solidFill>
                  <a:srgbClr val="FF0000"/>
                </a:solidFill>
              </a:rPr>
              <a:t>// create servo object to control a servo</a:t>
            </a:r>
          </a:p>
          <a:p>
            <a:r>
              <a:rPr lang="en-US" dirty="0">
                <a:solidFill>
                  <a:srgbClr val="FF0000"/>
                </a:solidFill>
              </a:rPr>
              <a:t>// twelve servo objects can be created on most boards</a:t>
            </a:r>
          </a:p>
          <a:p>
            <a:endParaRPr lang="en-US" dirty="0"/>
          </a:p>
          <a:p>
            <a:r>
              <a:rPr lang="en-US" dirty="0" err="1"/>
              <a:t>int</a:t>
            </a:r>
            <a:r>
              <a:rPr lang="en-US" dirty="0"/>
              <a:t> </a:t>
            </a:r>
            <a:r>
              <a:rPr lang="en-US" dirty="0" err="1"/>
              <a:t>pos</a:t>
            </a:r>
            <a:r>
              <a:rPr lang="en-US" dirty="0"/>
              <a:t> = 0;    </a:t>
            </a:r>
            <a:r>
              <a:rPr lang="en-US" dirty="0">
                <a:solidFill>
                  <a:srgbClr val="FF0000"/>
                </a:solidFill>
              </a:rPr>
              <a:t>// variable to store the servo position</a:t>
            </a:r>
          </a:p>
          <a:p>
            <a:endParaRPr lang="en-US" dirty="0"/>
          </a:p>
          <a:p>
            <a:r>
              <a:rPr lang="en-US" dirty="0"/>
              <a:t>void </a:t>
            </a:r>
            <a:r>
              <a:rPr lang="en-US" dirty="0" err="1"/>
              <a:t>seup</a:t>
            </a:r>
            <a:r>
              <a:rPr lang="en-US" dirty="0"/>
              <a:t>() {</a:t>
            </a:r>
          </a:p>
          <a:p>
            <a:r>
              <a:rPr lang="en-US" dirty="0"/>
              <a:t>  </a:t>
            </a:r>
            <a:r>
              <a:rPr lang="en-US" dirty="0" err="1"/>
              <a:t>myservo.attach</a:t>
            </a:r>
            <a:r>
              <a:rPr lang="en-US" dirty="0"/>
              <a:t>(9); </a:t>
            </a:r>
            <a:r>
              <a:rPr lang="en-US" dirty="0">
                <a:solidFill>
                  <a:srgbClr val="FF0000"/>
                </a:solidFill>
              </a:rPr>
              <a:t> // attaches the servo on pin 9 to the servo object</a:t>
            </a:r>
          </a:p>
          <a:p>
            <a:r>
              <a:rPr lang="en-US" dirty="0"/>
              <a:t>}</a:t>
            </a:r>
          </a:p>
          <a:p>
            <a:endParaRPr lang="en-US" dirty="0"/>
          </a:p>
          <a:p>
            <a:r>
              <a:rPr lang="en-US" dirty="0"/>
              <a:t>void loop() {</a:t>
            </a:r>
          </a:p>
          <a:p>
            <a:r>
              <a:rPr lang="en-US" dirty="0"/>
              <a:t>  for (</a:t>
            </a:r>
            <a:r>
              <a:rPr lang="en-US" dirty="0" err="1"/>
              <a:t>pos</a:t>
            </a:r>
            <a:r>
              <a:rPr lang="en-US" dirty="0"/>
              <a:t> = 0; </a:t>
            </a:r>
            <a:r>
              <a:rPr lang="en-US" dirty="0" err="1"/>
              <a:t>pos</a:t>
            </a:r>
            <a:r>
              <a:rPr lang="en-US" dirty="0"/>
              <a:t> &lt;= 180; </a:t>
            </a:r>
            <a:r>
              <a:rPr lang="en-US" dirty="0" err="1"/>
              <a:t>pos</a:t>
            </a:r>
            <a:r>
              <a:rPr lang="en-US" dirty="0"/>
              <a:t> += 1) { </a:t>
            </a:r>
            <a:r>
              <a:rPr lang="en-US" dirty="0">
                <a:solidFill>
                  <a:srgbClr val="FF0000"/>
                </a:solidFill>
              </a:rPr>
              <a:t>// goes from 0 degrees to 180 degrees</a:t>
            </a:r>
          </a:p>
          <a:p>
            <a:r>
              <a:rPr lang="en-US" dirty="0"/>
              <a:t>    // in steps of 1 degree</a:t>
            </a:r>
          </a:p>
          <a:p>
            <a:r>
              <a:rPr lang="en-US" dirty="0"/>
              <a:t>    </a:t>
            </a:r>
            <a:r>
              <a:rPr lang="en-US" dirty="0" err="1"/>
              <a:t>myservo.write</a:t>
            </a:r>
            <a:r>
              <a:rPr lang="en-US" dirty="0"/>
              <a:t>(</a:t>
            </a:r>
            <a:r>
              <a:rPr lang="en-US" dirty="0" err="1"/>
              <a:t>pos</a:t>
            </a:r>
            <a:r>
              <a:rPr lang="en-US" dirty="0"/>
              <a:t>);             </a:t>
            </a:r>
            <a:r>
              <a:rPr lang="en-US" dirty="0">
                <a:solidFill>
                  <a:srgbClr val="FF0000"/>
                </a:solidFill>
              </a:rPr>
              <a:t> // tell servo to go to position in variable '</a:t>
            </a:r>
            <a:r>
              <a:rPr lang="en-US" dirty="0" err="1">
                <a:solidFill>
                  <a:srgbClr val="FF0000"/>
                </a:solidFill>
              </a:rPr>
              <a:t>pos</a:t>
            </a:r>
            <a:r>
              <a:rPr lang="en-US" dirty="0">
                <a:solidFill>
                  <a:srgbClr val="FF0000"/>
                </a:solidFill>
              </a:rPr>
              <a:t>'</a:t>
            </a:r>
          </a:p>
          <a:p>
            <a:r>
              <a:rPr lang="is-IS" dirty="0"/>
              <a:t>    delay(15);                       </a:t>
            </a:r>
            <a:r>
              <a:rPr lang="is-IS" dirty="0">
                <a:solidFill>
                  <a:srgbClr val="FF0000"/>
                </a:solidFill>
              </a:rPr>
              <a:t>// waits 15ms for the servo to reach the position</a:t>
            </a:r>
          </a:p>
          <a:p>
            <a:r>
              <a:rPr lang="pl-PL" dirty="0"/>
              <a:t>  }</a:t>
            </a:r>
          </a:p>
          <a:p>
            <a:r>
              <a:rPr lang="en-US" dirty="0"/>
              <a:t>  for (</a:t>
            </a:r>
            <a:r>
              <a:rPr lang="en-US" dirty="0" err="1"/>
              <a:t>pos</a:t>
            </a:r>
            <a:r>
              <a:rPr lang="en-US" dirty="0"/>
              <a:t> = 180; </a:t>
            </a:r>
            <a:r>
              <a:rPr lang="en-US" dirty="0" err="1"/>
              <a:t>pos</a:t>
            </a:r>
            <a:r>
              <a:rPr lang="en-US" dirty="0"/>
              <a:t> &gt;= 0; </a:t>
            </a:r>
            <a:r>
              <a:rPr lang="en-US" dirty="0" err="1"/>
              <a:t>pos</a:t>
            </a:r>
            <a:r>
              <a:rPr lang="en-US" dirty="0"/>
              <a:t> -= 1) { </a:t>
            </a:r>
            <a:r>
              <a:rPr lang="en-US" dirty="0">
                <a:solidFill>
                  <a:srgbClr val="FF0000"/>
                </a:solidFill>
              </a:rPr>
              <a:t>// goes from 180 degrees to 0 degrees</a:t>
            </a:r>
          </a:p>
          <a:p>
            <a:r>
              <a:rPr lang="en-US" dirty="0"/>
              <a:t>    </a:t>
            </a:r>
            <a:r>
              <a:rPr lang="en-US" dirty="0" err="1"/>
              <a:t>myservo.write</a:t>
            </a:r>
            <a:r>
              <a:rPr lang="en-US" dirty="0"/>
              <a:t>(</a:t>
            </a:r>
            <a:r>
              <a:rPr lang="en-US" dirty="0" err="1"/>
              <a:t>pos</a:t>
            </a:r>
            <a:r>
              <a:rPr lang="en-US" dirty="0"/>
              <a:t>);              </a:t>
            </a:r>
            <a:r>
              <a:rPr lang="en-US" dirty="0">
                <a:solidFill>
                  <a:srgbClr val="FF0000"/>
                </a:solidFill>
              </a:rPr>
              <a:t>// tell servo to go to position in variable '</a:t>
            </a:r>
            <a:r>
              <a:rPr lang="en-US" dirty="0" err="1">
                <a:solidFill>
                  <a:srgbClr val="FF0000"/>
                </a:solidFill>
              </a:rPr>
              <a:t>pos</a:t>
            </a:r>
            <a:r>
              <a:rPr lang="en-US" dirty="0">
                <a:solidFill>
                  <a:srgbClr val="FF0000"/>
                </a:solidFill>
              </a:rPr>
              <a:t>'</a:t>
            </a:r>
          </a:p>
          <a:p>
            <a:r>
              <a:rPr lang="is-IS" dirty="0"/>
              <a:t>    delay(15);                       </a:t>
            </a:r>
            <a:r>
              <a:rPr lang="is-IS" dirty="0">
                <a:solidFill>
                  <a:srgbClr val="FF0000"/>
                </a:solidFill>
              </a:rPr>
              <a:t>// waits 15ms for the servo to reach the position</a:t>
            </a:r>
          </a:p>
          <a:p>
            <a:r>
              <a:rPr lang="pl-PL" dirty="0"/>
              <a:t>  }</a:t>
            </a:r>
          </a:p>
          <a:p>
            <a:r>
              <a:rPr lang="pl-PL" dirty="0"/>
              <a:t>}</a:t>
            </a:r>
            <a:endParaRPr lang="en-US" dirty="0"/>
          </a:p>
        </p:txBody>
      </p:sp>
      <p:sp>
        <p:nvSpPr>
          <p:cNvPr id="7" name="Rectangle 6"/>
          <p:cNvSpPr/>
          <p:nvPr/>
        </p:nvSpPr>
        <p:spPr>
          <a:xfrm>
            <a:off x="2084578" y="235717"/>
            <a:ext cx="7081574"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Sweeping Servo Code</a:t>
            </a:r>
          </a:p>
        </p:txBody>
      </p:sp>
    </p:spTree>
    <p:extLst>
      <p:ext uri="{BB962C8B-B14F-4D97-AF65-F5344CB8AC3E}">
        <p14:creationId xmlns:p14="http://schemas.microsoft.com/office/powerpoint/2010/main" val="3513348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87106" y="116290"/>
            <a:ext cx="480492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Oscillate Code</a:t>
            </a:r>
          </a:p>
        </p:txBody>
      </p:sp>
      <p:sp>
        <p:nvSpPr>
          <p:cNvPr id="2" name="Rectangle 1"/>
          <p:cNvSpPr/>
          <p:nvPr/>
        </p:nvSpPr>
        <p:spPr>
          <a:xfrm>
            <a:off x="0" y="948689"/>
            <a:ext cx="11693104" cy="5909311"/>
          </a:xfrm>
          <a:prstGeom prst="rect">
            <a:avLst/>
          </a:prstGeom>
        </p:spPr>
        <p:txBody>
          <a:bodyPr wrap="square">
            <a:spAutoFit/>
          </a:bodyPr>
          <a:lstStyle/>
          <a:p>
            <a:r>
              <a:rPr lang="en-US" b="1" dirty="0"/>
              <a:t>void oscillate(</a:t>
            </a:r>
            <a:r>
              <a:rPr lang="en-US" b="1" dirty="0" err="1"/>
              <a:t>int</a:t>
            </a:r>
            <a:r>
              <a:rPr lang="en-US" b="1" dirty="0"/>
              <a:t> A[N_SERVOS], </a:t>
            </a:r>
            <a:r>
              <a:rPr lang="en-US" b="1" dirty="0" err="1"/>
              <a:t>int</a:t>
            </a:r>
            <a:r>
              <a:rPr lang="en-US" b="1" dirty="0"/>
              <a:t> O[N_SERVOS], </a:t>
            </a:r>
            <a:r>
              <a:rPr lang="en-US" b="1" dirty="0" err="1"/>
              <a:t>int</a:t>
            </a:r>
            <a:r>
              <a:rPr lang="en-US" b="1" dirty="0"/>
              <a:t> T, double </a:t>
            </a:r>
            <a:r>
              <a:rPr lang="en-US" b="1" dirty="0" err="1"/>
              <a:t>phase_diff</a:t>
            </a:r>
            <a:r>
              <a:rPr lang="en-US" b="1" dirty="0"/>
              <a:t>[N_SERVOS]){</a:t>
            </a:r>
            <a:endParaRPr lang="en-US" dirty="0"/>
          </a:p>
          <a:p>
            <a:r>
              <a:rPr lang="en-US" b="1" dirty="0">
                <a:solidFill>
                  <a:srgbClr val="FF0000"/>
                </a:solidFill>
              </a:rPr>
              <a:t>// Sets the four qualities of the sinusoidal wave for each servomotor.</a:t>
            </a:r>
            <a:endParaRPr lang="en-US" dirty="0">
              <a:solidFill>
                <a:srgbClr val="FF0000"/>
              </a:solidFill>
            </a:endParaRPr>
          </a:p>
          <a:p>
            <a:r>
              <a:rPr lang="en-US" b="1" dirty="0"/>
              <a:t>  for (</a:t>
            </a:r>
            <a:r>
              <a:rPr lang="en-US" b="1" dirty="0" err="1"/>
              <a:t>int</a:t>
            </a:r>
            <a:r>
              <a:rPr lang="en-US" b="1" dirty="0"/>
              <a:t> </a:t>
            </a:r>
            <a:r>
              <a:rPr lang="en-US" b="1" dirty="0" err="1"/>
              <a:t>i</a:t>
            </a:r>
            <a:r>
              <a:rPr lang="en-US" b="1" dirty="0"/>
              <a:t>=0; </a:t>
            </a:r>
            <a:r>
              <a:rPr lang="en-US" b="1" dirty="0" err="1"/>
              <a:t>i</a:t>
            </a:r>
            <a:r>
              <a:rPr lang="en-US" b="1" dirty="0"/>
              <a:t>&lt;4; </a:t>
            </a:r>
            <a:r>
              <a:rPr lang="en-US" b="1" dirty="0" err="1"/>
              <a:t>i</a:t>
            </a:r>
            <a:r>
              <a:rPr lang="en-US" b="1" dirty="0"/>
              <a:t>++) {</a:t>
            </a:r>
            <a:endParaRPr lang="en-US" dirty="0"/>
          </a:p>
          <a:p>
            <a:r>
              <a:rPr lang="en-US" b="1" dirty="0"/>
              <a:t>    servo[</a:t>
            </a:r>
            <a:r>
              <a:rPr lang="en-US" b="1" dirty="0" err="1"/>
              <a:t>i</a:t>
            </a:r>
            <a:r>
              <a:rPr lang="en-US" b="1" dirty="0"/>
              <a:t>].</a:t>
            </a:r>
            <a:r>
              <a:rPr lang="en-US" b="1" dirty="0" err="1"/>
              <a:t>SetO</a:t>
            </a:r>
            <a:r>
              <a:rPr lang="en-US" b="1" dirty="0"/>
              <a:t>(O[</a:t>
            </a:r>
            <a:r>
              <a:rPr lang="en-US" b="1" dirty="0" err="1"/>
              <a:t>i</a:t>
            </a:r>
            <a:r>
              <a:rPr lang="en-US" b="1" dirty="0"/>
              <a:t>]);</a:t>
            </a:r>
            <a:endParaRPr lang="en-US" dirty="0"/>
          </a:p>
          <a:p>
            <a:r>
              <a:rPr lang="en-US" b="1" dirty="0"/>
              <a:t>    servo[</a:t>
            </a:r>
            <a:r>
              <a:rPr lang="en-US" b="1" dirty="0" err="1"/>
              <a:t>i</a:t>
            </a:r>
            <a:r>
              <a:rPr lang="en-US" b="1" dirty="0"/>
              <a:t>].</a:t>
            </a:r>
            <a:r>
              <a:rPr lang="en-US" b="1" dirty="0" err="1"/>
              <a:t>SetA</a:t>
            </a:r>
            <a:r>
              <a:rPr lang="en-US" b="1" dirty="0"/>
              <a:t>(A[</a:t>
            </a:r>
            <a:r>
              <a:rPr lang="en-US" b="1" dirty="0" err="1"/>
              <a:t>i</a:t>
            </a:r>
            <a:r>
              <a:rPr lang="en-US" b="1" dirty="0"/>
              <a:t>]);</a:t>
            </a:r>
            <a:endParaRPr lang="en-US" dirty="0"/>
          </a:p>
          <a:p>
            <a:r>
              <a:rPr lang="en-US" b="1" dirty="0"/>
              <a:t>    servo[</a:t>
            </a:r>
            <a:r>
              <a:rPr lang="en-US" b="1" dirty="0" err="1"/>
              <a:t>i</a:t>
            </a:r>
            <a:r>
              <a:rPr lang="en-US" b="1" dirty="0"/>
              <a:t>].</a:t>
            </a:r>
            <a:r>
              <a:rPr lang="en-US" b="1" dirty="0" err="1"/>
              <a:t>SetT</a:t>
            </a:r>
            <a:r>
              <a:rPr lang="en-US" b="1" dirty="0"/>
              <a:t>(T);</a:t>
            </a:r>
            <a:endParaRPr lang="en-US" dirty="0"/>
          </a:p>
          <a:p>
            <a:r>
              <a:rPr lang="en-US" b="1" dirty="0"/>
              <a:t>    servo[</a:t>
            </a:r>
            <a:r>
              <a:rPr lang="en-US" b="1" dirty="0" err="1"/>
              <a:t>i</a:t>
            </a:r>
            <a:r>
              <a:rPr lang="en-US" b="1" dirty="0"/>
              <a:t>].</a:t>
            </a:r>
            <a:r>
              <a:rPr lang="en-US" b="1" dirty="0" err="1"/>
              <a:t>SetPh</a:t>
            </a:r>
            <a:r>
              <a:rPr lang="en-US" b="1" dirty="0"/>
              <a:t>(</a:t>
            </a:r>
            <a:r>
              <a:rPr lang="en-US" b="1" dirty="0" err="1"/>
              <a:t>phase_diff</a:t>
            </a:r>
            <a:r>
              <a:rPr lang="en-US" b="1" dirty="0"/>
              <a:t>[</a:t>
            </a:r>
            <a:r>
              <a:rPr lang="en-US" b="1" dirty="0" err="1"/>
              <a:t>i</a:t>
            </a:r>
            <a:r>
              <a:rPr lang="en-US" b="1" dirty="0"/>
              <a:t>]);</a:t>
            </a:r>
            <a:endParaRPr lang="en-US" dirty="0"/>
          </a:p>
          <a:p>
            <a:r>
              <a:rPr lang="en-US" b="1" dirty="0"/>
              <a:t>  }</a:t>
            </a:r>
            <a:endParaRPr lang="en-US" dirty="0"/>
          </a:p>
          <a:p>
            <a:r>
              <a:rPr lang="en-US" b="1" dirty="0"/>
              <a:t>  double ref=</a:t>
            </a:r>
            <a:r>
              <a:rPr lang="en-US" b="1" dirty="0" err="1"/>
              <a:t>millis</a:t>
            </a:r>
            <a:r>
              <a:rPr lang="en-US" b="1" dirty="0"/>
              <a:t>();</a:t>
            </a:r>
            <a:endParaRPr lang="en-US" dirty="0"/>
          </a:p>
          <a:p>
            <a:r>
              <a:rPr lang="en-US" b="1" dirty="0"/>
              <a:t>   for (double x=ref; x&lt;</a:t>
            </a:r>
            <a:r>
              <a:rPr lang="en-US" b="1" dirty="0" err="1"/>
              <a:t>T+ref</a:t>
            </a:r>
            <a:r>
              <a:rPr lang="en-US" b="1" dirty="0"/>
              <a:t>; x=</a:t>
            </a:r>
            <a:r>
              <a:rPr lang="en-US" b="1" dirty="0" err="1"/>
              <a:t>millis</a:t>
            </a:r>
            <a:r>
              <a:rPr lang="en-US" b="1" dirty="0"/>
              <a:t>()){</a:t>
            </a:r>
            <a:endParaRPr lang="en-US" dirty="0"/>
          </a:p>
          <a:p>
            <a:r>
              <a:rPr lang="en-US" b="1" dirty="0"/>
              <a:t>     for (</a:t>
            </a:r>
            <a:r>
              <a:rPr lang="en-US" b="1" dirty="0" err="1"/>
              <a:t>int</a:t>
            </a:r>
            <a:r>
              <a:rPr lang="en-US" b="1" dirty="0"/>
              <a:t> </a:t>
            </a:r>
            <a:r>
              <a:rPr lang="en-US" b="1" dirty="0" err="1"/>
              <a:t>i</a:t>
            </a:r>
            <a:r>
              <a:rPr lang="en-US" b="1" dirty="0"/>
              <a:t>=0; </a:t>
            </a:r>
            <a:r>
              <a:rPr lang="en-US" b="1" dirty="0" err="1"/>
              <a:t>i</a:t>
            </a:r>
            <a:r>
              <a:rPr lang="en-US" b="1" dirty="0"/>
              <a:t>&lt;4; </a:t>
            </a:r>
            <a:r>
              <a:rPr lang="en-US" b="1" dirty="0" err="1"/>
              <a:t>i</a:t>
            </a:r>
            <a:r>
              <a:rPr lang="en-US" b="1" dirty="0"/>
              <a:t>++){</a:t>
            </a:r>
            <a:endParaRPr lang="en-US" dirty="0"/>
          </a:p>
          <a:p>
            <a:r>
              <a:rPr lang="en-US" b="1" dirty="0"/>
              <a:t>        servo[</a:t>
            </a:r>
            <a:r>
              <a:rPr lang="en-US" b="1" dirty="0" err="1"/>
              <a:t>i</a:t>
            </a:r>
            <a:r>
              <a:rPr lang="en-US" b="1" dirty="0"/>
              <a:t>].refresh(); </a:t>
            </a:r>
            <a:r>
              <a:rPr lang="en-US" b="1" dirty="0">
                <a:solidFill>
                  <a:srgbClr val="FF0000"/>
                </a:solidFill>
              </a:rPr>
              <a:t>// Samples the servomotors for oscillations and moves servomotors if it detects no oscillations.</a:t>
            </a:r>
            <a:endParaRPr lang="en-US" dirty="0">
              <a:solidFill>
                <a:srgbClr val="FF0000"/>
              </a:solidFill>
            </a:endParaRPr>
          </a:p>
          <a:p>
            <a:r>
              <a:rPr lang="en-US" b="1" dirty="0"/>
              <a:t>     }}}</a:t>
            </a:r>
            <a:endParaRPr lang="en-US" dirty="0"/>
          </a:p>
          <a:p>
            <a:r>
              <a:rPr lang="en-US" b="1" dirty="0"/>
              <a:t>void walk(</a:t>
            </a:r>
            <a:r>
              <a:rPr lang="en-US" b="1" dirty="0" err="1"/>
              <a:t>int</a:t>
            </a:r>
            <a:r>
              <a:rPr lang="en-US" b="1" dirty="0"/>
              <a:t> steps, </a:t>
            </a:r>
            <a:r>
              <a:rPr lang="en-US" b="1" dirty="0" err="1"/>
              <a:t>int</a:t>
            </a:r>
            <a:r>
              <a:rPr lang="en-US" b="1" dirty="0"/>
              <a:t> T){</a:t>
            </a:r>
            <a:endParaRPr lang="en-US" dirty="0"/>
          </a:p>
          <a:p>
            <a:r>
              <a:rPr lang="en-US" b="1" dirty="0"/>
              <a:t>    </a:t>
            </a:r>
            <a:r>
              <a:rPr lang="en-US" b="1" dirty="0" err="1"/>
              <a:t>int</a:t>
            </a:r>
            <a:r>
              <a:rPr lang="en-US" b="1" dirty="0"/>
              <a:t> A[4]= {15, 15, 30, 30}; </a:t>
            </a:r>
            <a:r>
              <a:rPr lang="en-US" b="1" dirty="0">
                <a:solidFill>
                  <a:srgbClr val="FF0000"/>
                </a:solidFill>
              </a:rPr>
              <a:t>// Sets the degrees for each servomotor.</a:t>
            </a:r>
            <a:endParaRPr lang="en-US" dirty="0">
              <a:solidFill>
                <a:srgbClr val="FF0000"/>
              </a:solidFill>
            </a:endParaRPr>
          </a:p>
          <a:p>
            <a:r>
              <a:rPr lang="en-US" b="1" dirty="0"/>
              <a:t>    </a:t>
            </a:r>
            <a:r>
              <a:rPr lang="en-US" b="1" dirty="0" err="1"/>
              <a:t>int</a:t>
            </a:r>
            <a:r>
              <a:rPr lang="en-US" b="1" dirty="0"/>
              <a:t> O[4] = {0, 0, 0, 0};</a:t>
            </a:r>
            <a:endParaRPr lang="en-US" dirty="0"/>
          </a:p>
          <a:p>
            <a:r>
              <a:rPr lang="en-US" b="1" dirty="0"/>
              <a:t>    double </a:t>
            </a:r>
            <a:r>
              <a:rPr lang="en-US" b="1" dirty="0" err="1"/>
              <a:t>phase_diff</a:t>
            </a:r>
            <a:r>
              <a:rPr lang="en-US" b="1" dirty="0"/>
              <a:t>[4] = {DEG2RAD(0), DEG2RAD(0), DEG2RAD(90), DEG2RAD(90)};</a:t>
            </a:r>
            <a:endParaRPr lang="en-US" dirty="0"/>
          </a:p>
          <a:p>
            <a:r>
              <a:rPr lang="en-US" b="1" dirty="0"/>
              <a:t>    </a:t>
            </a:r>
            <a:endParaRPr lang="en-US" dirty="0"/>
          </a:p>
          <a:p>
            <a:r>
              <a:rPr lang="en-US" b="1" dirty="0"/>
              <a:t>    for(</a:t>
            </a:r>
            <a:r>
              <a:rPr lang="en-US" b="1" dirty="0" err="1"/>
              <a:t>int</a:t>
            </a:r>
            <a:r>
              <a:rPr lang="en-US" b="1" dirty="0"/>
              <a:t> </a:t>
            </a:r>
            <a:r>
              <a:rPr lang="en-US" b="1" dirty="0" err="1"/>
              <a:t>i</a:t>
            </a:r>
            <a:r>
              <a:rPr lang="en-US" b="1" dirty="0"/>
              <a:t>=0;i&lt;</a:t>
            </a:r>
            <a:r>
              <a:rPr lang="en-US" b="1" dirty="0" err="1"/>
              <a:t>steps;i</a:t>
            </a:r>
            <a:r>
              <a:rPr lang="en-US" b="1" dirty="0"/>
              <a:t>++)oscillate(A,O, T, </a:t>
            </a:r>
            <a:r>
              <a:rPr lang="en-US" b="1" dirty="0" err="1"/>
              <a:t>phase_diff</a:t>
            </a:r>
            <a:r>
              <a:rPr lang="en-US" b="1" dirty="0"/>
              <a:t>);</a:t>
            </a:r>
            <a:endParaRPr lang="en-US" dirty="0"/>
          </a:p>
          <a:p>
            <a:r>
              <a:rPr lang="en-US" b="1" dirty="0"/>
              <a:t>}</a:t>
            </a:r>
            <a:endParaRPr lang="en-US" dirty="0"/>
          </a:p>
        </p:txBody>
      </p:sp>
    </p:spTree>
    <p:extLst>
      <p:ext uri="{BB962C8B-B14F-4D97-AF65-F5344CB8AC3E}">
        <p14:creationId xmlns:p14="http://schemas.microsoft.com/office/powerpoint/2010/main" val="3900211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283282" y="2243842"/>
            <a:ext cx="5070619" cy="175432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How does Otto</a:t>
            </a:r>
          </a:p>
          <a:p>
            <a:pPr algn="ctr"/>
            <a:r>
              <a:rPr lang="en-US" sz="5400" b="1" dirty="0">
                <a:ln/>
                <a:solidFill>
                  <a:srgbClr val="FF0000"/>
                </a:solidFill>
              </a:rPr>
              <a:t>make sound?</a:t>
            </a:r>
          </a:p>
        </p:txBody>
      </p:sp>
      <p:pic>
        <p:nvPicPr>
          <p:cNvPr id="3" name="Picture 2"/>
          <p:cNvPicPr>
            <a:picLocks noChangeAspect="1"/>
          </p:cNvPicPr>
          <p:nvPr/>
        </p:nvPicPr>
        <p:blipFill>
          <a:blip r:embed="rId2"/>
          <a:stretch>
            <a:fillRect/>
          </a:stretch>
        </p:blipFill>
        <p:spPr>
          <a:xfrm>
            <a:off x="617630" y="1854512"/>
            <a:ext cx="3523953" cy="2532986"/>
          </a:xfrm>
          <a:prstGeom prst="rect">
            <a:avLst/>
          </a:prstGeom>
        </p:spPr>
      </p:pic>
    </p:spTree>
    <p:extLst>
      <p:ext uri="{BB962C8B-B14F-4D97-AF65-F5344CB8AC3E}">
        <p14:creationId xmlns:p14="http://schemas.microsoft.com/office/powerpoint/2010/main" val="1134587093"/>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86968" y="368722"/>
            <a:ext cx="440697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Piezo Buzzer</a:t>
            </a:r>
          </a:p>
        </p:txBody>
      </p:sp>
      <p:sp>
        <p:nvSpPr>
          <p:cNvPr id="4" name="Rectangle 3"/>
          <p:cNvSpPr/>
          <p:nvPr/>
        </p:nvSpPr>
        <p:spPr>
          <a:xfrm>
            <a:off x="5486400" y="1551963"/>
            <a:ext cx="3362334" cy="771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piezo buzz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859" y="1551963"/>
            <a:ext cx="6191250" cy="46767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300294" y="1384183"/>
            <a:ext cx="2248249" cy="8137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16760" y="5582785"/>
            <a:ext cx="5292055" cy="8137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798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6965" y="368722"/>
            <a:ext cx="440697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Piezo Buzzer</a:t>
            </a:r>
          </a:p>
        </p:txBody>
      </p:sp>
      <p:sp>
        <p:nvSpPr>
          <p:cNvPr id="14" name="Rectangle 13"/>
          <p:cNvSpPr/>
          <p:nvPr/>
        </p:nvSpPr>
        <p:spPr>
          <a:xfrm>
            <a:off x="1922106" y="3228392"/>
            <a:ext cx="447870" cy="335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64066" y="3296873"/>
            <a:ext cx="402672" cy="427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728132" y="5327009"/>
            <a:ext cx="763398" cy="922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146041" y="1913617"/>
            <a:ext cx="5668236" cy="1200329"/>
          </a:xfrm>
          <a:prstGeom prst="rect">
            <a:avLst/>
          </a:prstGeom>
          <a:noFill/>
        </p:spPr>
        <p:txBody>
          <a:bodyPr wrap="square" rtlCol="0">
            <a:spAutoFit/>
          </a:bodyPr>
          <a:lstStyle/>
          <a:p>
            <a:r>
              <a:rPr lang="en-US" dirty="0"/>
              <a:t>*Uses piezoelectric buzzer to make sound</a:t>
            </a:r>
          </a:p>
          <a:p>
            <a:r>
              <a:rPr lang="en-US" dirty="0"/>
              <a:t>*By attaching a piezo-electric disc to a thin metal plate, and apply electricity.  We can bend the metal back and forth, which in turn creates noise.</a:t>
            </a:r>
          </a:p>
        </p:txBody>
      </p:sp>
      <p:pic>
        <p:nvPicPr>
          <p:cNvPr id="10" name="Picture 9" descr="Peizo-Circuit-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991" y="3396343"/>
            <a:ext cx="5164401" cy="2625086"/>
          </a:xfrm>
          <a:prstGeom prst="rect">
            <a:avLst/>
          </a:prstGeom>
        </p:spPr>
      </p:pic>
    </p:spTree>
    <p:extLst>
      <p:ext uri="{BB962C8B-B14F-4D97-AF65-F5344CB8AC3E}">
        <p14:creationId xmlns:p14="http://schemas.microsoft.com/office/powerpoint/2010/main" val="1043258620"/>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33254" y="2464207"/>
            <a:ext cx="4681732" cy="2992831"/>
          </a:xfrm>
          <a:prstGeom prst="rect">
            <a:avLst/>
          </a:prstGeom>
        </p:spPr>
      </p:pic>
      <p:sp>
        <p:nvSpPr>
          <p:cNvPr id="5" name="Rectangle 4"/>
          <p:cNvSpPr/>
          <p:nvPr/>
        </p:nvSpPr>
        <p:spPr>
          <a:xfrm>
            <a:off x="3674401" y="970918"/>
            <a:ext cx="3799438" cy="830997"/>
          </a:xfrm>
          <a:prstGeom prst="rect">
            <a:avLst/>
          </a:prstGeom>
        </p:spPr>
        <p:txBody>
          <a:bodyPr wrap="none">
            <a:spAutoFit/>
          </a:bodyPr>
          <a:lstStyle/>
          <a:p>
            <a:r>
              <a:rPr lang="en-US" sz="4800" b="1" dirty="0">
                <a:ln/>
                <a:solidFill>
                  <a:srgbClr val="FF0000"/>
                </a:solidFill>
              </a:rPr>
              <a:t>Who is Otto?</a:t>
            </a:r>
            <a:endParaRPr lang="en-US" sz="4800" dirty="0"/>
          </a:p>
        </p:txBody>
      </p:sp>
    </p:spTree>
    <p:extLst>
      <p:ext uri="{BB962C8B-B14F-4D97-AF65-F5344CB8AC3E}">
        <p14:creationId xmlns:p14="http://schemas.microsoft.com/office/powerpoint/2010/main" val="2217463717"/>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7427"/>
          </a:xfrm>
        </p:spPr>
        <p:txBody>
          <a:bodyPr>
            <a:normAutofit fontScale="90000"/>
          </a:bodyPr>
          <a:lstStyle/>
          <a:p>
            <a:r>
              <a:rPr lang="en-US" dirty="0">
                <a:solidFill>
                  <a:srgbClr val="FF0000"/>
                </a:solidFill>
              </a:rPr>
              <a:t>						   Tone() function</a:t>
            </a:r>
            <a:br>
              <a:rPr lang="en-US" dirty="0">
                <a:solidFill>
                  <a:srgbClr val="FF0000"/>
                </a:solidFill>
              </a:rPr>
            </a:br>
            <a:endParaRPr lang="en-US" dirty="0">
              <a:solidFill>
                <a:srgbClr val="FF0000"/>
              </a:solidFill>
            </a:endParaRPr>
          </a:p>
        </p:txBody>
      </p:sp>
      <p:sp>
        <p:nvSpPr>
          <p:cNvPr id="3" name="Content Placeholder 2"/>
          <p:cNvSpPr>
            <a:spLocks noGrp="1"/>
          </p:cNvSpPr>
          <p:nvPr>
            <p:ph idx="1"/>
          </p:nvPr>
        </p:nvSpPr>
        <p:spPr>
          <a:xfrm>
            <a:off x="677334" y="1257027"/>
            <a:ext cx="8596668" cy="5381648"/>
          </a:xfrm>
        </p:spPr>
        <p:txBody>
          <a:bodyPr>
            <a:noAutofit/>
          </a:bodyPr>
          <a:lstStyle/>
          <a:p>
            <a:r>
              <a:rPr lang="en-US" sz="1600" b="1" dirty="0"/>
              <a:t>Syntax:</a:t>
            </a:r>
          </a:p>
          <a:p>
            <a:pPr lvl="1"/>
            <a:r>
              <a:rPr lang="en-US" dirty="0"/>
              <a:t>Tone(pin, frequency) </a:t>
            </a:r>
          </a:p>
          <a:p>
            <a:pPr lvl="1"/>
            <a:r>
              <a:rPr lang="en-US" dirty="0"/>
              <a:t>Tone(pin, frequency, duration)</a:t>
            </a:r>
          </a:p>
          <a:p>
            <a:r>
              <a:rPr lang="en-US" sz="1600" b="1" dirty="0"/>
              <a:t>Parameter:</a:t>
            </a:r>
          </a:p>
          <a:p>
            <a:pPr lvl="1"/>
            <a:r>
              <a:rPr lang="en-US" dirty="0"/>
              <a:t>Pin Number: the pin that to generate the tone</a:t>
            </a:r>
          </a:p>
          <a:p>
            <a:pPr lvl="1"/>
            <a:r>
              <a:rPr lang="en-US" sz="1400" dirty="0"/>
              <a:t>Frequency: it is specified in hertz. Hertz are cycles per second. Unsigned int.</a:t>
            </a:r>
          </a:p>
          <a:p>
            <a:pPr lvl="1"/>
            <a:r>
              <a:rPr lang="en-US" sz="1400" dirty="0"/>
              <a:t>Duration: how long you want a tone to play. It is in milliseconds.</a:t>
            </a:r>
          </a:p>
          <a:p>
            <a:r>
              <a:rPr lang="en-US" sz="1600" b="1" dirty="0"/>
              <a:t>Return:</a:t>
            </a:r>
          </a:p>
          <a:p>
            <a:pPr lvl="1"/>
            <a:r>
              <a:rPr lang="en-US" sz="1200" dirty="0"/>
              <a:t>Nothing</a:t>
            </a:r>
          </a:p>
          <a:p>
            <a:r>
              <a:rPr lang="en-US" sz="1400" b="1" dirty="0"/>
              <a:t>Example:</a:t>
            </a:r>
          </a:p>
          <a:p>
            <a:pPr lvl="1"/>
            <a:r>
              <a:rPr lang="en-US" dirty="0"/>
              <a:t>Tone(10, 1000, 500)</a:t>
            </a:r>
            <a:endParaRPr lang="en-US" sz="2200" dirty="0"/>
          </a:p>
          <a:p>
            <a:pPr lvl="2"/>
            <a:r>
              <a:rPr lang="en-US" dirty="0"/>
              <a:t>Pin number: 10</a:t>
            </a:r>
            <a:endParaRPr lang="en-US" sz="2200" dirty="0"/>
          </a:p>
          <a:p>
            <a:pPr lvl="2"/>
            <a:r>
              <a:rPr lang="en-US" dirty="0"/>
              <a:t>Frequency: 1000</a:t>
            </a:r>
            <a:endParaRPr lang="en-US" sz="2400" dirty="0"/>
          </a:p>
          <a:p>
            <a:pPr lvl="2"/>
            <a:r>
              <a:rPr lang="en-US" dirty="0"/>
              <a:t>Duration: 500</a:t>
            </a:r>
            <a:endParaRPr lang="en-US" sz="2400" dirty="0"/>
          </a:p>
          <a:p>
            <a:pPr lvl="1"/>
            <a:endParaRPr lang="en-US" sz="1200" dirty="0"/>
          </a:p>
          <a:p>
            <a:pPr marL="0" indent="0">
              <a:buNone/>
            </a:pPr>
            <a:endParaRPr lang="en-US" sz="1600" dirty="0"/>
          </a:p>
          <a:p>
            <a:pPr lvl="1"/>
            <a:endParaRPr lang="en-US" dirty="0"/>
          </a:p>
        </p:txBody>
      </p:sp>
    </p:spTree>
    <p:extLst>
      <p:ext uri="{BB962C8B-B14F-4D97-AF65-F5344CB8AC3E}">
        <p14:creationId xmlns:p14="http://schemas.microsoft.com/office/powerpoint/2010/main" val="41385373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36199"/>
          </a:xfrm>
        </p:spPr>
        <p:txBody>
          <a:bodyPr>
            <a:normAutofit fontScale="90000"/>
          </a:bodyPr>
          <a:lstStyle/>
          <a:p>
            <a:r>
              <a:rPr lang="en-US" dirty="0"/>
              <a:t>					</a:t>
            </a:r>
            <a:r>
              <a:rPr lang="en-US" dirty="0">
                <a:solidFill>
                  <a:srgbClr val="FF0000"/>
                </a:solidFill>
              </a:rPr>
              <a:t>Tone() function (more)</a:t>
            </a:r>
          </a:p>
        </p:txBody>
      </p:sp>
      <p:sp>
        <p:nvSpPr>
          <p:cNvPr id="3" name="Content Placeholder 2"/>
          <p:cNvSpPr>
            <a:spLocks noGrp="1"/>
          </p:cNvSpPr>
          <p:nvPr>
            <p:ph idx="1"/>
          </p:nvPr>
        </p:nvSpPr>
        <p:spPr>
          <a:xfrm>
            <a:off x="677334" y="1294655"/>
            <a:ext cx="8596668" cy="4746708"/>
          </a:xfrm>
        </p:spPr>
        <p:txBody>
          <a:bodyPr/>
          <a:lstStyle/>
          <a:p>
            <a:r>
              <a:rPr lang="en-US" dirty="0"/>
              <a:t>Frequency value can take up to 65,535 Hz. </a:t>
            </a:r>
          </a:p>
          <a:p>
            <a:r>
              <a:rPr lang="en-US" dirty="0"/>
              <a:t>For human ear’s values between 2000-5000 are recommended.</a:t>
            </a:r>
          </a:p>
          <a:p>
            <a:r>
              <a:rPr lang="en-US" dirty="0"/>
              <a:t>Uses one of the built in functions on the Arduino’s micro-controller.</a:t>
            </a:r>
          </a:p>
          <a:p>
            <a:r>
              <a:rPr lang="en-US" dirty="0"/>
              <a:t>Limits:</a:t>
            </a:r>
          </a:p>
          <a:p>
            <a:pPr lvl="1"/>
            <a:r>
              <a:rPr lang="en-US" dirty="0"/>
              <a:t>Cannot generate a tone lower than 31hz.</a:t>
            </a:r>
            <a:endParaRPr lang="en-US" sz="2200" dirty="0"/>
          </a:p>
          <a:p>
            <a:pPr lvl="1"/>
            <a:r>
              <a:rPr lang="en-US" dirty="0"/>
              <a:t>Tone() function cannot be used by two separate pins at the same time.</a:t>
            </a:r>
            <a:endParaRPr lang="en-US" sz="2400" dirty="0"/>
          </a:p>
        </p:txBody>
      </p:sp>
    </p:spTree>
    <p:extLst>
      <p:ext uri="{BB962C8B-B14F-4D97-AF65-F5344CB8AC3E}">
        <p14:creationId xmlns:p14="http://schemas.microsoft.com/office/powerpoint/2010/main" val="3003713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56217" y="2243842"/>
            <a:ext cx="4924746" cy="175432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How does Otto</a:t>
            </a:r>
          </a:p>
          <a:p>
            <a:pPr algn="ctr"/>
            <a:r>
              <a:rPr lang="en-US" sz="5400" b="1" dirty="0">
                <a:ln/>
                <a:solidFill>
                  <a:srgbClr val="FF0000"/>
                </a:solidFill>
              </a:rPr>
              <a:t>“see”?</a:t>
            </a:r>
          </a:p>
        </p:txBody>
      </p:sp>
      <p:pic>
        <p:nvPicPr>
          <p:cNvPr id="3" name="Picture 2"/>
          <p:cNvPicPr>
            <a:picLocks noChangeAspect="1"/>
          </p:cNvPicPr>
          <p:nvPr/>
        </p:nvPicPr>
        <p:blipFill>
          <a:blip r:embed="rId2"/>
          <a:stretch>
            <a:fillRect/>
          </a:stretch>
        </p:blipFill>
        <p:spPr>
          <a:xfrm>
            <a:off x="453006" y="2034388"/>
            <a:ext cx="3640167" cy="2173234"/>
          </a:xfrm>
          <a:prstGeom prst="rect">
            <a:avLst/>
          </a:prstGeom>
        </p:spPr>
      </p:pic>
    </p:spTree>
    <p:extLst>
      <p:ext uri="{BB962C8B-B14F-4D97-AF65-F5344CB8AC3E}">
        <p14:creationId xmlns:p14="http://schemas.microsoft.com/office/powerpoint/2010/main" val="2352271475"/>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95686" y="368722"/>
            <a:ext cx="5789534"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Ultrasonic Sensor</a:t>
            </a:r>
          </a:p>
        </p:txBody>
      </p:sp>
      <p:sp>
        <p:nvSpPr>
          <p:cNvPr id="7" name="Rectangle 2"/>
          <p:cNvSpPr>
            <a:spLocks noChangeArrowheads="1"/>
          </p:cNvSpPr>
          <p:nvPr/>
        </p:nvSpPr>
        <p:spPr bwMode="auto">
          <a:xfrm>
            <a:off x="620785" y="1497781"/>
            <a:ext cx="8816827" cy="353943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effectLst/>
              </a:rPr>
              <a:t>-Ultrasonic</a:t>
            </a:r>
            <a:r>
              <a:rPr kumimoji="0" lang="en-US" altLang="en-US" sz="2800" b="1" i="0" u="none" strike="noStrike" cap="none" normalizeH="0" dirty="0">
                <a:ln>
                  <a:noFill/>
                </a:ln>
                <a:effectLst/>
              </a:rPr>
              <a:t> Sensor,</a:t>
            </a:r>
            <a:r>
              <a:rPr lang="en-US" altLang="en-US" sz="2800" dirty="0">
                <a:cs typeface="Arial" panose="020B0604020202020204" pitchFamily="34" charset="0"/>
              </a:rPr>
              <a:t> generates high-frequency sound waves, and uses the echo that is received back to calculate distances just like how a bat or dolphin uses echo location.</a:t>
            </a:r>
          </a:p>
          <a:p>
            <a:pPr marL="0" marR="0" lvl="0" indent="0" defTabSz="914400" rtl="0" eaLnBrk="0" fontAlgn="base" latinLnBrk="0" hangingPunct="0">
              <a:lnSpc>
                <a:spcPct val="100000"/>
              </a:lnSpc>
              <a:spcBef>
                <a:spcPct val="0"/>
              </a:spcBef>
              <a:spcAft>
                <a:spcPct val="0"/>
              </a:spcAft>
              <a:buClrTx/>
              <a:buSzTx/>
              <a:buFontTx/>
              <a:buNone/>
              <a:tabLst/>
            </a:pPr>
            <a:endParaRPr lang="en-US" altLang="en-US" sz="2800" dirty="0">
              <a:cs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lang="en-US" altLang="en-US" sz="2800" dirty="0">
                <a:cs typeface="Arial" panose="020B0604020202020204" pitchFamily="34" charset="0"/>
              </a:rPr>
              <a:t>Humans can typically hear between 20Hz to 20kHz, while the sound produced by this sensor is 40kHz, much too high for humans to hear.</a:t>
            </a:r>
          </a:p>
        </p:txBody>
      </p:sp>
      <p:sp>
        <p:nvSpPr>
          <p:cNvPr id="16" name="Rectangle 15"/>
          <p:cNvSpPr/>
          <p:nvPr/>
        </p:nvSpPr>
        <p:spPr>
          <a:xfrm>
            <a:off x="1728132" y="5327009"/>
            <a:ext cx="763398" cy="922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5656631"/>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5690" y="368722"/>
            <a:ext cx="5789534"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Ultrasonic Sensor</a:t>
            </a:r>
          </a:p>
        </p:txBody>
      </p:sp>
      <p:sp>
        <p:nvSpPr>
          <p:cNvPr id="7" name="Rectangle 2"/>
          <p:cNvSpPr>
            <a:spLocks noChangeArrowheads="1"/>
          </p:cNvSpPr>
          <p:nvPr/>
        </p:nvSpPr>
        <p:spPr bwMode="auto">
          <a:xfrm>
            <a:off x="620785" y="1788347"/>
            <a:ext cx="8816827" cy="440120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sz="2800" dirty="0"/>
              <a:t>When the “Trig” pin of the sensor receives 5Volts (HIGH), it begins to send out sound waves.</a:t>
            </a:r>
          </a:p>
          <a:p>
            <a:pPr lvl="0" defTabSz="914400"/>
            <a:endParaRPr lang="en-US" sz="2800" dirty="0"/>
          </a:p>
          <a:p>
            <a:pPr lvl="0" defTabSz="914400"/>
            <a:r>
              <a:rPr lang="en-US" sz="2800" dirty="0"/>
              <a:t>After a very short period, about 10 microseconds, the sound waves are shut off.  This tells the sensor to now begin to hear for the return of the sound waves through the “Echo” pin of the sensor. </a:t>
            </a:r>
          </a:p>
          <a:p>
            <a:pPr lvl="0" defTabSz="914400"/>
            <a:endParaRPr lang="en-US" altLang="en-US" sz="2800" dirty="0">
              <a:cs typeface="Arial" panose="020B0604020202020204" pitchFamily="34" charset="0"/>
            </a:endParaRPr>
          </a:p>
          <a:p>
            <a:pPr lvl="0" defTabSz="914400"/>
            <a:r>
              <a:rPr lang="en-US" altLang="en-US" sz="2800" dirty="0">
                <a:cs typeface="Arial" panose="020B0604020202020204" pitchFamily="34" charset="0"/>
              </a:rPr>
              <a:t>Once sound waves are heard, 5V (HIGH) is sent down the “Echo” pin of the </a:t>
            </a:r>
            <a:r>
              <a:rPr lang="en-US" altLang="en-US" sz="2800" dirty="0" err="1">
                <a:cs typeface="Arial" panose="020B0604020202020204" pitchFamily="34" charset="0"/>
              </a:rPr>
              <a:t>sensosr</a:t>
            </a:r>
            <a:endParaRPr lang="en-US" altLang="en-US" sz="2800" dirty="0">
              <a:cs typeface="Arial" panose="020B0604020202020204" pitchFamily="34" charset="0"/>
            </a:endParaRPr>
          </a:p>
        </p:txBody>
      </p:sp>
    </p:spTree>
    <p:extLst>
      <p:ext uri="{BB962C8B-B14F-4D97-AF65-F5344CB8AC3E}">
        <p14:creationId xmlns:p14="http://schemas.microsoft.com/office/powerpoint/2010/main" val="1627350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5689" y="368722"/>
            <a:ext cx="5789534"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Ultrasonic Sensor</a:t>
            </a:r>
          </a:p>
        </p:txBody>
      </p:sp>
      <p:sp>
        <p:nvSpPr>
          <p:cNvPr id="4" name="Rectangle 3"/>
          <p:cNvSpPr/>
          <p:nvPr/>
        </p:nvSpPr>
        <p:spPr>
          <a:xfrm>
            <a:off x="5486400" y="1551963"/>
            <a:ext cx="3362334" cy="771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what is an ultrasonic sensor arduino"/>
          <p:cNvPicPr/>
          <p:nvPr/>
        </p:nvPicPr>
        <p:blipFill>
          <a:blip r:embed="rId2">
            <a:extLst>
              <a:ext uri="{28A0092B-C50C-407E-A947-70E740481C1C}">
                <a14:useLocalDpi xmlns:a14="http://schemas.microsoft.com/office/drawing/2010/main" val="0"/>
              </a:ext>
            </a:extLst>
          </a:blip>
          <a:srcRect/>
          <a:stretch>
            <a:fillRect/>
          </a:stretch>
        </p:blipFill>
        <p:spPr bwMode="auto">
          <a:xfrm>
            <a:off x="590032" y="2038527"/>
            <a:ext cx="8863662" cy="3328608"/>
          </a:xfrm>
          <a:prstGeom prst="rect">
            <a:avLst/>
          </a:prstGeom>
          <a:noFill/>
          <a:ln>
            <a:noFill/>
          </a:ln>
        </p:spPr>
      </p:pic>
    </p:spTree>
    <p:extLst>
      <p:ext uri="{BB962C8B-B14F-4D97-AF65-F5344CB8AC3E}">
        <p14:creationId xmlns:p14="http://schemas.microsoft.com/office/powerpoint/2010/main" val="4117656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577131"/>
            <a:ext cx="8596668" cy="4464232"/>
          </a:xfrm>
        </p:spPr>
        <p:txBody>
          <a:bodyPr>
            <a:noAutofit/>
          </a:bodyPr>
          <a:lstStyle/>
          <a:p>
            <a:r>
              <a:rPr lang="en-US" b="1" dirty="0"/>
              <a:t>bool </a:t>
            </a:r>
            <a:r>
              <a:rPr lang="en-US" b="1" dirty="0" err="1"/>
              <a:t>safeDistance</a:t>
            </a:r>
            <a:r>
              <a:rPr lang="en-US" b="1" dirty="0"/>
              <a:t>() {</a:t>
            </a:r>
            <a:endParaRPr lang="en-US" dirty="0"/>
          </a:p>
          <a:p>
            <a:r>
              <a:rPr lang="en-US" b="1" dirty="0"/>
              <a:t>  long duration, distance;</a:t>
            </a:r>
            <a:endParaRPr lang="en-US" dirty="0"/>
          </a:p>
          <a:p>
            <a:r>
              <a:rPr lang="en-US" b="1" dirty="0"/>
              <a:t>  </a:t>
            </a:r>
            <a:r>
              <a:rPr lang="en-US" b="1" dirty="0" err="1"/>
              <a:t>digitalWrite</a:t>
            </a:r>
            <a:r>
              <a:rPr lang="en-US" b="1" dirty="0"/>
              <a:t>(</a:t>
            </a:r>
            <a:r>
              <a:rPr lang="en-US" b="1" dirty="0" err="1"/>
              <a:t>trigPin</a:t>
            </a:r>
            <a:r>
              <a:rPr lang="en-US" b="1" dirty="0"/>
              <a:t>, LOW);  // Make sure not sending any sound</a:t>
            </a:r>
            <a:endParaRPr lang="en-US" dirty="0"/>
          </a:p>
          <a:p>
            <a:r>
              <a:rPr lang="en-US" b="1" dirty="0"/>
              <a:t>  </a:t>
            </a:r>
            <a:r>
              <a:rPr lang="en-US" b="1" dirty="0" err="1"/>
              <a:t>delayMicroseconds</a:t>
            </a:r>
            <a:r>
              <a:rPr lang="en-US" b="1" dirty="0"/>
              <a:t>(2); // Clears the speaker for 2 microseconds</a:t>
            </a:r>
            <a:endParaRPr lang="en-US" dirty="0"/>
          </a:p>
          <a:p>
            <a:r>
              <a:rPr lang="en-US" b="1" dirty="0"/>
              <a:t>  </a:t>
            </a:r>
            <a:r>
              <a:rPr lang="en-US" b="1" dirty="0" err="1"/>
              <a:t>digitalWrite</a:t>
            </a:r>
            <a:r>
              <a:rPr lang="en-US" b="1" dirty="0"/>
              <a:t>(</a:t>
            </a:r>
            <a:r>
              <a:rPr lang="en-US" b="1" dirty="0" err="1"/>
              <a:t>trigPin</a:t>
            </a:r>
            <a:r>
              <a:rPr lang="en-US" b="1" dirty="0"/>
              <a:t>, HIGH);  // Start sound waves</a:t>
            </a:r>
            <a:endParaRPr lang="en-US" dirty="0"/>
          </a:p>
          <a:p>
            <a:r>
              <a:rPr lang="en-US" b="1" dirty="0"/>
              <a:t>  </a:t>
            </a:r>
            <a:r>
              <a:rPr lang="en-US" b="1" dirty="0" err="1"/>
              <a:t>delayMicroseconds</a:t>
            </a:r>
            <a:r>
              <a:rPr lang="en-US" b="1" dirty="0"/>
              <a:t>(10); // Run for 10 microseconds</a:t>
            </a:r>
            <a:endParaRPr lang="en-US" dirty="0"/>
          </a:p>
          <a:p>
            <a:r>
              <a:rPr lang="en-US" b="1" dirty="0"/>
              <a:t>  </a:t>
            </a:r>
            <a:r>
              <a:rPr lang="en-US" b="1" dirty="0" err="1"/>
              <a:t>digitalWrite</a:t>
            </a:r>
            <a:r>
              <a:rPr lang="en-US" b="1" dirty="0"/>
              <a:t>(</a:t>
            </a:r>
            <a:r>
              <a:rPr lang="en-US" b="1" dirty="0" err="1"/>
              <a:t>trigPin</a:t>
            </a:r>
            <a:r>
              <a:rPr lang="en-US" b="1" dirty="0"/>
              <a:t>, LOW); // Turn off sound waves</a:t>
            </a:r>
            <a:endParaRPr lang="en-US" dirty="0"/>
          </a:p>
          <a:p>
            <a:r>
              <a:rPr lang="en-US" b="1" dirty="0"/>
              <a:t>  duration = </a:t>
            </a:r>
            <a:r>
              <a:rPr lang="en-US" b="1" dirty="0" err="1"/>
              <a:t>pulseIn</a:t>
            </a:r>
            <a:r>
              <a:rPr lang="en-US" b="1" dirty="0"/>
              <a:t>(</a:t>
            </a:r>
            <a:r>
              <a:rPr lang="en-US" b="1" dirty="0" err="1"/>
              <a:t>echoPin</a:t>
            </a:r>
            <a:r>
              <a:rPr lang="en-US" b="1" dirty="0"/>
              <a:t>, HIGH);  // Set the echo pin to wait for 5V</a:t>
            </a:r>
            <a:endParaRPr lang="en-US" dirty="0"/>
          </a:p>
          <a:p>
            <a:r>
              <a:rPr lang="en-US" b="1" dirty="0"/>
              <a:t>  distance = (duration/2) * 0.03435;      // (Distance = Speed * Time)</a:t>
            </a:r>
            <a:endParaRPr lang="en-US" dirty="0"/>
          </a:p>
          <a:p>
            <a:r>
              <a:rPr lang="en-US" b="1" dirty="0"/>
              <a:t>return (distance &gt; 5);</a:t>
            </a:r>
            <a:endParaRPr lang="en-US" dirty="0"/>
          </a:p>
          <a:p>
            <a:r>
              <a:rPr lang="en-US" b="1" dirty="0"/>
              <a:t>}</a:t>
            </a:r>
            <a:endParaRPr lang="en-US" dirty="0"/>
          </a:p>
        </p:txBody>
      </p:sp>
      <p:sp>
        <p:nvSpPr>
          <p:cNvPr id="5" name="Rectangle 4"/>
          <p:cNvSpPr/>
          <p:nvPr/>
        </p:nvSpPr>
        <p:spPr>
          <a:xfrm>
            <a:off x="910041" y="368722"/>
            <a:ext cx="796083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err="1">
                <a:ln/>
                <a:solidFill>
                  <a:srgbClr val="FF0000"/>
                </a:solidFill>
              </a:rPr>
              <a:t>safeDistance</a:t>
            </a:r>
            <a:r>
              <a:rPr lang="en-US" sz="5400" b="1" dirty="0">
                <a:ln/>
                <a:solidFill>
                  <a:srgbClr val="FF0000"/>
                </a:solidFill>
              </a:rPr>
              <a:t>() function</a:t>
            </a:r>
          </a:p>
        </p:txBody>
      </p:sp>
    </p:spTree>
    <p:extLst>
      <p:ext uri="{BB962C8B-B14F-4D97-AF65-F5344CB8AC3E}">
        <p14:creationId xmlns:p14="http://schemas.microsoft.com/office/powerpoint/2010/main" val="1431000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9484" y="893836"/>
            <a:ext cx="5009705" cy="175432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Finished Robot</a:t>
            </a:r>
          </a:p>
          <a:p>
            <a:pPr algn="ctr"/>
            <a:r>
              <a:rPr lang="en-US" sz="5400" b="1" cap="none" spc="0" dirty="0">
                <a:ln/>
                <a:solidFill>
                  <a:srgbClr val="FF0000"/>
                </a:solidFill>
                <a:effectLst/>
              </a:rPr>
              <a:t>demonstration</a:t>
            </a:r>
          </a:p>
        </p:txBody>
      </p:sp>
      <p:pic>
        <p:nvPicPr>
          <p:cNvPr id="2" name="Picture 1"/>
          <p:cNvPicPr>
            <a:picLocks noChangeAspect="1"/>
          </p:cNvPicPr>
          <p:nvPr/>
        </p:nvPicPr>
        <p:blipFill>
          <a:blip r:embed="rId2"/>
          <a:stretch>
            <a:fillRect/>
          </a:stretch>
        </p:blipFill>
        <p:spPr>
          <a:xfrm>
            <a:off x="2763470" y="3009491"/>
            <a:ext cx="4681732" cy="2992831"/>
          </a:xfrm>
          <a:prstGeom prst="rect">
            <a:avLst/>
          </a:prstGeom>
        </p:spPr>
      </p:pic>
    </p:spTree>
    <p:extLst>
      <p:ext uri="{BB962C8B-B14F-4D97-AF65-F5344CB8AC3E}">
        <p14:creationId xmlns:p14="http://schemas.microsoft.com/office/powerpoint/2010/main" val="4218773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18171" y="882134"/>
            <a:ext cx="4405265"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Otto</a:t>
            </a:r>
            <a:endParaRPr lang="en-US" sz="5400" b="1" cap="none" spc="0" dirty="0">
              <a:ln/>
              <a:solidFill>
                <a:srgbClr val="FF0000"/>
              </a:solidFill>
              <a:effectLst/>
            </a:endParaRPr>
          </a:p>
        </p:txBody>
      </p:sp>
      <p:sp>
        <p:nvSpPr>
          <p:cNvPr id="4" name="Rectangle 3"/>
          <p:cNvSpPr/>
          <p:nvPr/>
        </p:nvSpPr>
        <p:spPr>
          <a:xfrm>
            <a:off x="936227" y="2225387"/>
            <a:ext cx="7932923" cy="3046988"/>
          </a:xfrm>
          <a:prstGeom prst="rect">
            <a:avLst/>
          </a:prstGeom>
        </p:spPr>
        <p:txBody>
          <a:bodyPr wrap="square">
            <a:spAutoFit/>
          </a:bodyPr>
          <a:lstStyle/>
          <a:p>
            <a:pPr lvl="0" algn="just" defTabSz="914400" eaLnBrk="0" fontAlgn="base" hangingPunct="0">
              <a:spcBef>
                <a:spcPct val="0"/>
              </a:spcBef>
              <a:spcAft>
                <a:spcPct val="0"/>
              </a:spcAft>
            </a:pPr>
            <a:r>
              <a:rPr lang="en-US" altLang="en-US" sz="2400" dirty="0"/>
              <a:t>Otto is an interactive robot.</a:t>
            </a:r>
          </a:p>
          <a:p>
            <a:pPr lvl="0" algn="just" defTabSz="914400" eaLnBrk="0" fontAlgn="base" hangingPunct="0">
              <a:spcBef>
                <a:spcPct val="0"/>
              </a:spcBef>
              <a:spcAft>
                <a:spcPct val="0"/>
              </a:spcAft>
            </a:pPr>
            <a:endParaRPr lang="en-US" altLang="en-US" sz="2400" dirty="0"/>
          </a:p>
          <a:p>
            <a:pPr lvl="0" algn="just" defTabSz="914400" eaLnBrk="0" fontAlgn="base" hangingPunct="0">
              <a:spcBef>
                <a:spcPct val="0"/>
              </a:spcBef>
              <a:spcAft>
                <a:spcPct val="0"/>
              </a:spcAft>
            </a:pPr>
            <a:r>
              <a:rPr lang="en-US" altLang="en-US" sz="2400" dirty="0"/>
              <a:t>Our Otto can w</a:t>
            </a:r>
            <a:r>
              <a:rPr lang="en-US" altLang="en-US" sz="2400" dirty="0">
                <a:cs typeface="Arial" panose="020B0604020202020204" pitchFamily="34" charset="0"/>
              </a:rPr>
              <a:t>alk, dance, make sounds, and avoid obstacles.</a:t>
            </a:r>
          </a:p>
          <a:p>
            <a:pPr lvl="0" algn="just" defTabSz="914400" eaLnBrk="0" fontAlgn="base" hangingPunct="0">
              <a:spcBef>
                <a:spcPct val="0"/>
              </a:spcBef>
              <a:spcAft>
                <a:spcPct val="0"/>
              </a:spcAft>
            </a:pPr>
            <a:endParaRPr lang="en-US" altLang="en-US" sz="2400" dirty="0">
              <a:cs typeface="Arial" panose="020B0604020202020204" pitchFamily="34" charset="0"/>
            </a:endParaRPr>
          </a:p>
          <a:p>
            <a:pPr lvl="0" algn="just" defTabSz="914400" eaLnBrk="0" fontAlgn="base" hangingPunct="0">
              <a:spcBef>
                <a:spcPct val="0"/>
              </a:spcBef>
              <a:spcAft>
                <a:spcPct val="0"/>
              </a:spcAft>
            </a:pPr>
            <a:r>
              <a:rPr lang="en-US" altLang="en-US" sz="2400" dirty="0">
                <a:cs typeface="Arial" panose="020B0604020202020204" pitchFamily="34" charset="0"/>
              </a:rPr>
              <a:t>It is controlled through an Android application just like a RC car.  Giving it options to move forward, backward, left/right, and play music.</a:t>
            </a:r>
          </a:p>
        </p:txBody>
      </p:sp>
    </p:spTree>
    <p:extLst>
      <p:ext uri="{BB962C8B-B14F-4D97-AF65-F5344CB8AC3E}">
        <p14:creationId xmlns:p14="http://schemas.microsoft.com/office/powerpoint/2010/main" val="1387465464"/>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84776" y="368722"/>
            <a:ext cx="161133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Otto</a:t>
            </a:r>
          </a:p>
        </p:txBody>
      </p:sp>
      <p:sp>
        <p:nvSpPr>
          <p:cNvPr id="5" name="TextBox 4"/>
          <p:cNvSpPr txBox="1"/>
          <p:nvPr/>
        </p:nvSpPr>
        <p:spPr>
          <a:xfrm>
            <a:off x="704553" y="1958293"/>
            <a:ext cx="9081270" cy="3108543"/>
          </a:xfrm>
          <a:prstGeom prst="rect">
            <a:avLst/>
          </a:prstGeom>
          <a:noFill/>
        </p:spPr>
        <p:txBody>
          <a:bodyPr wrap="square" rtlCol="0">
            <a:spAutoFit/>
          </a:bodyPr>
          <a:lstStyle/>
          <a:p>
            <a:r>
              <a:rPr lang="en-US" sz="2000" b="1" dirty="0"/>
              <a:t>Otto</a:t>
            </a:r>
            <a:r>
              <a:rPr lang="en-US" sz="2000" dirty="0"/>
              <a:t>, is an open source design for a robot found at </a:t>
            </a:r>
            <a:r>
              <a:rPr lang="en-US" sz="2000" u="sng" dirty="0">
                <a:hlinkClick r:id="rId2"/>
              </a:rPr>
              <a:t>http://otto.strikingly.com</a:t>
            </a:r>
            <a:r>
              <a:rPr lang="en-US" sz="2000" dirty="0"/>
              <a:t>.  </a:t>
            </a:r>
          </a:p>
          <a:p>
            <a:endParaRPr lang="en-US" sz="2000" dirty="0"/>
          </a:p>
          <a:p>
            <a:r>
              <a:rPr lang="en-US" sz="2000" dirty="0"/>
              <a:t>The website supplies 3D printer design files for the pieces needed to build the robot and electrical wiring diagrams. </a:t>
            </a:r>
          </a:p>
          <a:p>
            <a:endParaRPr lang="en-US" sz="2000" dirty="0"/>
          </a:p>
          <a:p>
            <a:r>
              <a:rPr lang="en-US" sz="2000" dirty="0"/>
              <a:t>While the outer shell of Otto is given, the abilities for Otto is left up to the user to design themselves.  </a:t>
            </a:r>
          </a:p>
          <a:p>
            <a:pPr lvl="0" defTabSz="914400" eaLnBrk="0" fontAlgn="base" hangingPunct="0">
              <a:spcBef>
                <a:spcPct val="0"/>
              </a:spcBef>
              <a:spcAft>
                <a:spcPct val="0"/>
              </a:spcAft>
            </a:pPr>
            <a:endParaRPr lang="en-US" altLang="en-US" dirty="0"/>
          </a:p>
          <a:p>
            <a:pPr lvl="0" defTabSz="914400" eaLnBrk="0" fontAlgn="base" hangingPunct="0">
              <a:spcBef>
                <a:spcPct val="0"/>
              </a:spcBef>
              <a:spcAft>
                <a:spcPct val="0"/>
              </a:spcAft>
            </a:pPr>
            <a:endParaRPr lang="en-US" altLang="en-US" dirty="0"/>
          </a:p>
        </p:txBody>
      </p:sp>
    </p:spTree>
    <p:extLst>
      <p:ext uri="{BB962C8B-B14F-4D97-AF65-F5344CB8AC3E}">
        <p14:creationId xmlns:p14="http://schemas.microsoft.com/office/powerpoint/2010/main" val="1937174961"/>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0292" y="2172355"/>
            <a:ext cx="2791919" cy="175432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Parts </a:t>
            </a:r>
          </a:p>
          <a:p>
            <a:pPr algn="ctr"/>
            <a:r>
              <a:rPr lang="en-US" sz="5400" b="1" dirty="0">
                <a:ln/>
                <a:solidFill>
                  <a:srgbClr val="FF0000"/>
                </a:solidFill>
              </a:rPr>
              <a:t>Diagram</a:t>
            </a:r>
          </a:p>
        </p:txBody>
      </p:sp>
      <p:pic>
        <p:nvPicPr>
          <p:cNvPr id="5" name="Picture 4"/>
          <p:cNvPicPr/>
          <p:nvPr/>
        </p:nvPicPr>
        <p:blipFill rotWithShape="1">
          <a:blip r:embed="rId2"/>
          <a:srcRect l="1626" r="1"/>
          <a:stretch/>
        </p:blipFill>
        <p:spPr bwMode="auto">
          <a:xfrm>
            <a:off x="3650278" y="58723"/>
            <a:ext cx="4934055" cy="6799277"/>
          </a:xfrm>
          <a:prstGeom prst="rect">
            <a:avLst/>
          </a:prstGeom>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val="3440835926"/>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2864" y="2172355"/>
            <a:ext cx="3446777" cy="175432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Electrical </a:t>
            </a:r>
          </a:p>
          <a:p>
            <a:pPr algn="ctr"/>
            <a:r>
              <a:rPr lang="en-US" sz="5400" b="1" dirty="0">
                <a:ln/>
                <a:solidFill>
                  <a:srgbClr val="FF0000"/>
                </a:solidFill>
              </a:rPr>
              <a:t>Diagram</a:t>
            </a:r>
          </a:p>
        </p:txBody>
      </p:sp>
      <p:pic>
        <p:nvPicPr>
          <p:cNvPr id="6" name="Picture 5"/>
          <p:cNvPicPr/>
          <p:nvPr/>
        </p:nvPicPr>
        <p:blipFill>
          <a:blip r:embed="rId2"/>
          <a:stretch>
            <a:fillRect/>
          </a:stretch>
        </p:blipFill>
        <p:spPr>
          <a:xfrm>
            <a:off x="3657601" y="269614"/>
            <a:ext cx="5062997" cy="6588386"/>
          </a:xfrm>
          <a:prstGeom prst="rect">
            <a:avLst/>
          </a:prstGeom>
        </p:spPr>
      </p:pic>
    </p:spTree>
    <p:extLst>
      <p:ext uri="{BB962C8B-B14F-4D97-AF65-F5344CB8AC3E}">
        <p14:creationId xmlns:p14="http://schemas.microsoft.com/office/powerpoint/2010/main" val="3963287681"/>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27849" y="2243842"/>
            <a:ext cx="3940501" cy="175432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How is Otto</a:t>
            </a:r>
          </a:p>
          <a:p>
            <a:pPr algn="ctr"/>
            <a:r>
              <a:rPr lang="en-US" sz="5400" b="1" dirty="0">
                <a:ln/>
                <a:solidFill>
                  <a:srgbClr val="FF0000"/>
                </a:solidFill>
              </a:rPr>
              <a:t>created?</a:t>
            </a:r>
          </a:p>
        </p:txBody>
      </p:sp>
      <p:pic>
        <p:nvPicPr>
          <p:cNvPr id="1026" name="Picture 2" descr="Displaying IMG_20161209_1031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48" y="1281719"/>
            <a:ext cx="4905614" cy="36785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65020781"/>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28368" y="368722"/>
            <a:ext cx="632416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rgbClr val="FF0000"/>
                </a:solidFill>
              </a:rPr>
              <a:t>3D Design / Printer</a:t>
            </a:r>
          </a:p>
        </p:txBody>
      </p:sp>
      <p:sp>
        <p:nvSpPr>
          <p:cNvPr id="7" name="Rectangle 2"/>
          <p:cNvSpPr>
            <a:spLocks noChangeArrowheads="1"/>
          </p:cNvSpPr>
          <p:nvPr/>
        </p:nvSpPr>
        <p:spPr bwMode="auto">
          <a:xfrm>
            <a:off x="343277" y="1624901"/>
            <a:ext cx="9094338" cy="954107"/>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2800" dirty="0"/>
              <a:t>A 3D printer prints files that are designed in 3D software such as Autodesk 123D Design using basic shapes.</a:t>
            </a:r>
            <a:endParaRPr lang="en-US" altLang="en-US" sz="2800" dirty="0">
              <a:cs typeface="Arial" panose="020B0604020202020204" pitchFamily="34" charset="0"/>
            </a:endParaRPr>
          </a:p>
        </p:txBody>
      </p:sp>
      <p:pic>
        <p:nvPicPr>
          <p:cNvPr id="12" name="Picture 11"/>
          <p:cNvPicPr/>
          <p:nvPr/>
        </p:nvPicPr>
        <p:blipFill>
          <a:blip r:embed="rId2"/>
          <a:stretch>
            <a:fillRect/>
          </a:stretch>
        </p:blipFill>
        <p:spPr>
          <a:xfrm>
            <a:off x="1918646" y="3041646"/>
            <a:ext cx="5943600" cy="3358515"/>
          </a:xfrm>
          <a:prstGeom prst="rect">
            <a:avLst/>
          </a:prstGeom>
        </p:spPr>
      </p:pic>
    </p:spTree>
    <p:extLst>
      <p:ext uri="{BB962C8B-B14F-4D97-AF65-F5344CB8AC3E}">
        <p14:creationId xmlns:p14="http://schemas.microsoft.com/office/powerpoint/2010/main" val="1800159950"/>
      </p:ext>
    </p:extLst>
  </p:cSld>
  <p:clrMapOvr>
    <a:masterClrMapping/>
  </p:clrMapOvr>
  <p:transition spd="slow">
    <p:fade/>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2521</TotalTime>
  <Words>1539</Words>
  <Application>Microsoft Office PowerPoint</Application>
  <PresentationFormat>Widescreen</PresentationFormat>
  <Paragraphs>194</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Symbol</vt:lpstr>
      <vt:lpstr>Times New Roman</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Tone() function </vt:lpstr>
      <vt:lpstr>     Tone() function (more)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cp:lastModifiedBy>Daniel Waters</cp:lastModifiedBy>
  <cp:revision>145</cp:revision>
  <dcterms:created xsi:type="dcterms:W3CDTF">2015-07-13T19:02:13Z</dcterms:created>
  <dcterms:modified xsi:type="dcterms:W3CDTF">2016-12-10T16:06:35Z</dcterms:modified>
</cp:coreProperties>
</file>